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59" r:id="rId5"/>
    <p:sldId id="270" r:id="rId6"/>
    <p:sldId id="271" r:id="rId7"/>
    <p:sldId id="272" r:id="rId8"/>
    <p:sldId id="273" r:id="rId9"/>
    <p:sldId id="263" r:id="rId10"/>
    <p:sldId id="264" r:id="rId11"/>
    <p:sldId id="265" r:id="rId12"/>
    <p:sldId id="266" r:id="rId13"/>
    <p:sldId id="269" r:id="rId14"/>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d-ID"/>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2F455B35-89D5-4BEA-AA99-CF2EAE378C62}" type="datetimeFigureOut">
              <a:rPr lang="id-ID" smtClean="0"/>
              <a:pPr/>
              <a:t>09/08/2018</a:t>
            </a:fld>
            <a:endParaRPr lang="id-ID"/>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id-ID"/>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749EE635-2F2D-4977-A072-C45DA0A6EB2D}"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8/9/2018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286000"/>
          </a:xfrm>
        </p:spPr>
        <p:txBody>
          <a:bodyPr>
            <a:noAutofit/>
          </a:bodyPr>
          <a:lstStyle/>
          <a:p>
            <a:r>
              <a:rPr lang="id-ID" sz="3600" b="1" dirty="0">
                <a:latin typeface="Trajan Pro" pitchFamily="18" charset="0"/>
              </a:rPr>
              <a:t>WAWASAN KEISLAMAN</a:t>
            </a:r>
            <a:br>
              <a:rPr lang="id-ID" sz="3600" b="1" dirty="0">
                <a:latin typeface="Trajan Pro" pitchFamily="18" charset="0"/>
              </a:rPr>
            </a:br>
            <a:r>
              <a:rPr lang="id-ID" sz="3600" b="1" dirty="0">
                <a:latin typeface="Trajan Pro" pitchFamily="18" charset="0"/>
              </a:rPr>
              <a:t>BERVISI KEINDONESIAAN</a:t>
            </a:r>
          </a:p>
        </p:txBody>
      </p:sp>
      <p:sp>
        <p:nvSpPr>
          <p:cNvPr id="3" name="Subtitle 2"/>
          <p:cNvSpPr>
            <a:spLocks noGrp="1"/>
          </p:cNvSpPr>
          <p:nvPr>
            <p:ph type="subTitle" idx="1"/>
          </p:nvPr>
        </p:nvSpPr>
        <p:spPr>
          <a:xfrm>
            <a:off x="381000" y="3352800"/>
            <a:ext cx="8458200" cy="3048000"/>
          </a:xfrm>
        </p:spPr>
        <p:txBody>
          <a:bodyPr>
            <a:normAutofit/>
          </a:bodyPr>
          <a:lstStyle/>
          <a:p>
            <a:r>
              <a:rPr lang="id-ID" sz="2400" b="1" i="1" dirty="0">
                <a:solidFill>
                  <a:schemeClr val="tx1"/>
                </a:solidFill>
                <a:latin typeface="Trajan Pro" pitchFamily="18" charset="0"/>
              </a:rPr>
              <a:t>Oleh :</a:t>
            </a:r>
          </a:p>
          <a:p>
            <a:r>
              <a:rPr lang="id-ID" b="1" dirty="0">
                <a:solidFill>
                  <a:schemeClr val="tx1"/>
                </a:solidFill>
                <a:latin typeface="Trajan Pro" pitchFamily="18" charset="0"/>
              </a:rPr>
              <a:t>KHAIRUDDIN TAHMID</a:t>
            </a:r>
          </a:p>
          <a:p>
            <a:r>
              <a:rPr lang="id-ID" sz="2000" b="1" i="1" dirty="0">
                <a:solidFill>
                  <a:schemeClr val="tx1"/>
                </a:solidFill>
                <a:latin typeface="Trajan Pro" pitchFamily="18" charset="0"/>
              </a:rPr>
              <a:t>(Ketua Umum MUI Provinsi Lampung)</a:t>
            </a:r>
          </a:p>
          <a:p>
            <a:endParaRPr lang="id-ID" sz="2000" b="1" i="1" dirty="0">
              <a:solidFill>
                <a:schemeClr val="tx1"/>
              </a:solidFill>
            </a:endParaRPr>
          </a:p>
          <a:p>
            <a:pPr lvl="0">
              <a:spcBef>
                <a:spcPct val="0"/>
              </a:spcBef>
              <a:defRPr/>
            </a:pPr>
            <a:r>
              <a:rPr lang="id-ID" sz="1600" b="1" dirty="0">
                <a:solidFill>
                  <a:schemeClr val="tx1"/>
                </a:solidFill>
                <a:latin typeface="Trajan Pro" pitchFamily="18" charset="0"/>
                <a:ea typeface="Tahoma" pitchFamily="34" charset="0"/>
                <a:cs typeface="Tahoma" pitchFamily="34" charset="0"/>
              </a:rPr>
              <a:t>Disampaikan Pada Kegiatan Workshop</a:t>
            </a:r>
          </a:p>
          <a:p>
            <a:pPr lvl="0">
              <a:spcBef>
                <a:spcPct val="0"/>
              </a:spcBef>
              <a:defRPr/>
            </a:pPr>
            <a:r>
              <a:rPr lang="id-ID" sz="1600" b="1" dirty="0">
                <a:solidFill>
                  <a:schemeClr val="tx1"/>
                </a:solidFill>
                <a:latin typeface="Trajan Pro" pitchFamily="18" charset="0"/>
                <a:ea typeface="Tahoma" pitchFamily="34" charset="0"/>
                <a:cs typeface="Tahoma" pitchFamily="34" charset="0"/>
              </a:rPr>
              <a:t> Wawasan Kebangsaan dan Keislaman Dalam Rangka </a:t>
            </a:r>
          </a:p>
          <a:p>
            <a:pPr lvl="0">
              <a:spcBef>
                <a:spcPct val="0"/>
              </a:spcBef>
              <a:defRPr/>
            </a:pPr>
            <a:r>
              <a:rPr lang="id-ID" sz="1600" b="1" dirty="0">
                <a:solidFill>
                  <a:schemeClr val="tx1"/>
                </a:solidFill>
                <a:latin typeface="Trajan Pro" pitchFamily="18" charset="0"/>
                <a:ea typeface="Tahoma" pitchFamily="34" charset="0"/>
                <a:cs typeface="Tahoma" pitchFamily="34" charset="0"/>
              </a:rPr>
              <a:t>Penyamaan Visi &amp; Persepsi Terhadap Program PBAK</a:t>
            </a:r>
          </a:p>
          <a:p>
            <a:pPr lvl="0">
              <a:spcBef>
                <a:spcPct val="0"/>
              </a:spcBef>
              <a:defRPr/>
            </a:pPr>
            <a:r>
              <a:rPr lang="id-ID" sz="1600" b="1" dirty="0">
                <a:solidFill>
                  <a:schemeClr val="tx1"/>
                </a:solidFill>
                <a:latin typeface="Trajan Pro" pitchFamily="18" charset="0"/>
                <a:ea typeface="Tahoma" pitchFamily="34" charset="0"/>
                <a:cs typeface="Tahoma" pitchFamily="34" charset="0"/>
              </a:rPr>
              <a:t> Universitas Islam Negeri (UIN) Raden Intan Lampung</a:t>
            </a:r>
          </a:p>
          <a:p>
            <a:pPr lvl="0">
              <a:spcBef>
                <a:spcPct val="0"/>
              </a:spcBef>
              <a:defRPr/>
            </a:pPr>
            <a:r>
              <a:rPr lang="id-ID" sz="1600" b="1" i="1" dirty="0">
                <a:solidFill>
                  <a:schemeClr val="tx1"/>
                </a:solidFill>
                <a:latin typeface="Trajan Pro" pitchFamily="18" charset="0"/>
                <a:ea typeface="Tahoma" pitchFamily="34" charset="0"/>
                <a:cs typeface="Tahoma" pitchFamily="34" charset="0"/>
              </a:rPr>
              <a:t>SENIN, </a:t>
            </a:r>
            <a:r>
              <a:rPr lang="en-US" sz="1600" b="1" i="1" dirty="0">
                <a:solidFill>
                  <a:schemeClr val="tx1"/>
                </a:solidFill>
                <a:latin typeface="Trajan Pro" pitchFamily="18" charset="0"/>
                <a:ea typeface="Tahoma" pitchFamily="34" charset="0"/>
                <a:cs typeface="Tahoma" pitchFamily="34" charset="0"/>
              </a:rPr>
              <a:t>14</a:t>
            </a:r>
            <a:r>
              <a:rPr lang="id-ID" sz="1600" b="1" i="1" dirty="0">
                <a:solidFill>
                  <a:schemeClr val="tx1"/>
                </a:solidFill>
                <a:latin typeface="Trajan Pro" pitchFamily="18" charset="0"/>
                <a:ea typeface="Tahoma" pitchFamily="34" charset="0"/>
                <a:cs typeface="Tahoma" pitchFamily="34" charset="0"/>
              </a:rPr>
              <a:t> Agustus 2018</a:t>
            </a:r>
          </a:p>
          <a:p>
            <a:endParaRPr lang="id-ID" sz="2000"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a:latin typeface="Trajan Pro" pitchFamily="18" charset="0"/>
                <a:ea typeface="Tahoma" pitchFamily="34" charset="0"/>
                <a:cs typeface="Tahoma" pitchFamily="34" charset="0"/>
              </a:rPr>
              <a:t>ISLAM, PERDAMAIAN DAN TOLERANSI (2)</a:t>
            </a:r>
            <a:endParaRPr lang="id-ID" sz="2800" b="1" dirty="0">
              <a:latin typeface="Trajan Pro" pitchFamily="18" charset="0"/>
            </a:endParaRPr>
          </a:p>
        </p:txBody>
      </p:sp>
      <p:sp>
        <p:nvSpPr>
          <p:cNvPr id="3" name="Content Placeholder 2"/>
          <p:cNvSpPr>
            <a:spLocks noGrp="1"/>
          </p:cNvSpPr>
          <p:nvPr>
            <p:ph idx="1"/>
          </p:nvPr>
        </p:nvSpPr>
        <p:spPr/>
        <p:txBody>
          <a:bodyPr>
            <a:normAutofit fontScale="77500" lnSpcReduction="20000"/>
          </a:bodyPr>
          <a:lstStyle/>
          <a:p>
            <a:pPr marL="514350" indent="-514350" algn="just">
              <a:buAutoNum type="arabicPeriod" startAt="3"/>
            </a:pPr>
            <a:r>
              <a:rPr lang="en-US" dirty="0" err="1">
                <a:latin typeface="Tahoma" pitchFamily="34" charset="0"/>
                <a:ea typeface="Tahoma" pitchFamily="34" charset="0"/>
                <a:cs typeface="Tahoma" pitchFamily="34" charset="0"/>
              </a:rPr>
              <a:t>Saling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saling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mengakui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ayat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tersebut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menunjukkan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perlunya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sikap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toleran</a:t>
            </a:r>
            <a:r>
              <a:rPr lang="en-US"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tasamuh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setiap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warga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negara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terhadap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keberadaan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atau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kelompok</a:t>
            </a:r>
            <a:r>
              <a:rPr lang="en-US" dirty="0">
                <a:latin typeface="Tahoma" pitchFamily="34" charset="0"/>
                <a:ea typeface="Tahoma" pitchFamily="34" charset="0"/>
                <a:cs typeface="Tahoma" pitchFamily="34" charset="0"/>
              </a:rPr>
              <a:t> lain, </a:t>
            </a:r>
            <a:r>
              <a:rPr lang="en-US" dirty="0" err="1">
                <a:latin typeface="Tahoma" pitchFamily="34" charset="0"/>
                <a:ea typeface="Tahoma" pitchFamily="34" charset="0"/>
                <a:cs typeface="Tahoma" pitchFamily="34" charset="0"/>
              </a:rPr>
              <a:t>sehingga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kelompok</a:t>
            </a:r>
            <a:r>
              <a:rPr lang="en-US" dirty="0">
                <a:latin typeface="Tahoma" pitchFamily="34" charset="0"/>
                <a:ea typeface="Tahoma" pitchFamily="34" charset="0"/>
                <a:cs typeface="Tahoma" pitchFamily="34" charset="0"/>
              </a:rPr>
              <a:t> lain pun </a:t>
            </a:r>
            <a:r>
              <a:rPr lang="en-US" dirty="0" err="1">
                <a:latin typeface="Tahoma" pitchFamily="34" charset="0"/>
                <a:ea typeface="Tahoma" pitchFamily="34" charset="0"/>
                <a:cs typeface="Tahoma" pitchFamily="34" charset="0"/>
              </a:rPr>
              <a:t>bisa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mengekpresikan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eksistensi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hak-hak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asasi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mereka</a:t>
            </a:r>
            <a:r>
              <a:rPr lang="id-ID" dirty="0">
                <a:latin typeface="Tahoma" pitchFamily="34" charset="0"/>
                <a:ea typeface="Tahoma" pitchFamily="34" charset="0"/>
                <a:cs typeface="Tahoma" pitchFamily="34" charset="0"/>
              </a:rPr>
              <a:t>;</a:t>
            </a:r>
          </a:p>
          <a:p>
            <a:pPr marL="514350" indent="-514350" algn="just">
              <a:buAutoNum type="arabicPeriod" startAt="3"/>
            </a:pPr>
            <a:endParaRPr lang="id-ID" dirty="0">
              <a:latin typeface="Tahoma" pitchFamily="34" charset="0"/>
              <a:ea typeface="Tahoma" pitchFamily="34" charset="0"/>
              <a:cs typeface="Tahoma" pitchFamily="34" charset="0"/>
            </a:endParaRPr>
          </a:p>
          <a:p>
            <a:pPr marL="514350" indent="-514350" algn="just">
              <a:buNone/>
            </a:pPr>
            <a:r>
              <a:rPr lang="id-ID" dirty="0">
                <a:latin typeface="Tahoma" pitchFamily="34" charset="0"/>
                <a:ea typeface="Tahoma" pitchFamily="34" charset="0"/>
                <a:cs typeface="Tahoma" pitchFamily="34" charset="0"/>
              </a:rPr>
              <a:t>4.  D</a:t>
            </a:r>
            <a:r>
              <a:rPr lang="en-US" dirty="0" err="1">
                <a:latin typeface="Tahoma" pitchFamily="34" charset="0"/>
                <a:ea typeface="Tahoma" pitchFamily="34" charset="0"/>
                <a:cs typeface="Tahoma" pitchFamily="34" charset="0"/>
              </a:rPr>
              <a:t>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demikian</a:t>
            </a:r>
            <a:r>
              <a:rPr lang="en-US" dirty="0">
                <a:latin typeface="Tahoma" pitchFamily="34" charset="0"/>
                <a:ea typeface="Tahoma" pitchFamily="34" charset="0"/>
                <a:cs typeface="Tahoma" pitchFamily="34" charset="0"/>
              </a:rPr>
              <a:t>, Islam </a:t>
            </a:r>
            <a:r>
              <a:rPr lang="en-US" dirty="0" err="1">
                <a:latin typeface="Tahoma" pitchFamily="34" charset="0"/>
                <a:ea typeface="Tahoma" pitchFamily="34" charset="0"/>
                <a:cs typeface="Tahoma" pitchFamily="34" charset="0"/>
              </a:rPr>
              <a:t>tidak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membenarkan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adanya</a:t>
            </a:r>
            <a:r>
              <a:rPr lang="id-ID" dirty="0">
                <a:latin typeface="Tahoma" pitchFamily="34" charset="0"/>
                <a:ea typeface="Tahoma" pitchFamily="34" charset="0"/>
                <a:cs typeface="Tahoma" pitchFamily="34" charset="0"/>
              </a:rPr>
              <a:t> kekerasan dan apalagi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terorisme</a:t>
            </a:r>
            <a:r>
              <a:rPr lang="en-US"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irhâbiyyah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serta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menilainya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tindakan</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tidak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manusiawi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tidak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beradab</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jika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terjadi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konflik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masyarakat</a:t>
            </a:r>
            <a:r>
              <a:rPr lang="en-US" dirty="0">
                <a:latin typeface="Tahoma" pitchFamily="34" charset="0"/>
                <a:ea typeface="Tahoma" pitchFamily="34" charset="0"/>
                <a:cs typeface="Tahoma" pitchFamily="34" charset="0"/>
              </a:rPr>
              <a:t>,</a:t>
            </a:r>
            <a:r>
              <a:rPr lang="id-ID" dirty="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Islam </a:t>
            </a:r>
            <a:r>
              <a:rPr lang="en-US" dirty="0" err="1">
                <a:latin typeface="Tahoma" pitchFamily="34" charset="0"/>
                <a:ea typeface="Tahoma" pitchFamily="34" charset="0"/>
                <a:cs typeface="Tahoma" pitchFamily="34" charset="0"/>
              </a:rPr>
              <a:t>mengajarkan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menyelesaikannya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perdamaian</a:t>
            </a:r>
            <a:r>
              <a:rPr lang="en-US" dirty="0">
                <a:latin typeface="Tahoma" pitchFamily="34" charset="0"/>
                <a:ea typeface="Tahoma" pitchFamily="34" charset="0"/>
                <a:cs typeface="Tahoma" pitchFamily="34" charset="0"/>
              </a:rPr>
              <a:t>.</a:t>
            </a:r>
          </a:p>
          <a:p>
            <a:endParaRPr lang="id-ID" dirty="0"/>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latin typeface="Trajan Pro" pitchFamily="18" charset="0"/>
                <a:ea typeface="Tahoma" pitchFamily="34" charset="0"/>
                <a:cs typeface="Tahoma" pitchFamily="34" charset="0"/>
              </a:rPr>
              <a:t>PENGUATAN TOLERANSI</a:t>
            </a:r>
            <a:endParaRPr lang="id-ID" sz="3600" b="1" dirty="0">
              <a:latin typeface="Trajan Pro" pitchFamily="18" charset="0"/>
            </a:endParaRPr>
          </a:p>
        </p:txBody>
      </p:sp>
      <p:sp>
        <p:nvSpPr>
          <p:cNvPr id="3" name="Content Placeholder 2"/>
          <p:cNvSpPr>
            <a:spLocks noGrp="1"/>
          </p:cNvSpPr>
          <p:nvPr>
            <p:ph idx="1"/>
          </p:nvPr>
        </p:nvSpPr>
        <p:spPr/>
        <p:txBody>
          <a:bodyPr>
            <a:normAutofit fontScale="70000" lnSpcReduction="20000"/>
          </a:bodyPr>
          <a:lstStyle/>
          <a:p>
            <a:pPr marL="514350" indent="-514350" algn="just">
              <a:buAutoNum type="arabicPeriod"/>
            </a:pPr>
            <a:r>
              <a:rPr lang="id-ID" sz="3400" dirty="0">
                <a:latin typeface="Tahoma" pitchFamily="34" charset="0"/>
                <a:ea typeface="Tahoma" pitchFamily="34" charset="0"/>
                <a:cs typeface="Tahoma" pitchFamily="34" charset="0"/>
              </a:rPr>
              <a:t>Hal yang dilakukan dalam membangun tata hubungan sosial yang harmoni adalah; pertama </a:t>
            </a:r>
            <a:r>
              <a:rPr lang="id-ID" sz="3400" i="1" dirty="0">
                <a:latin typeface="Tahoma" pitchFamily="34" charset="0"/>
                <a:ea typeface="Tahoma" pitchFamily="34" charset="0"/>
                <a:cs typeface="Tahoma" pitchFamily="34" charset="0"/>
              </a:rPr>
              <a:t>tawasuth wal i’tidal</a:t>
            </a:r>
            <a:r>
              <a:rPr lang="id-ID" sz="3400" dirty="0">
                <a:latin typeface="Tahoma" pitchFamily="34" charset="0"/>
                <a:ea typeface="Tahoma" pitchFamily="34" charset="0"/>
                <a:cs typeface="Tahoma" pitchFamily="34" charset="0"/>
              </a:rPr>
              <a:t> dan tidak </a:t>
            </a:r>
            <a:r>
              <a:rPr lang="id-ID" sz="3400" i="1" dirty="0">
                <a:latin typeface="Tahoma" pitchFamily="34" charset="0"/>
                <a:ea typeface="Tahoma" pitchFamily="34" charset="0"/>
                <a:cs typeface="Tahoma" pitchFamily="34" charset="0"/>
              </a:rPr>
              <a:t>tahtarruf, </a:t>
            </a:r>
            <a:r>
              <a:rPr lang="id-ID" sz="3400" dirty="0">
                <a:latin typeface="Tahoma" pitchFamily="34" charset="0"/>
                <a:ea typeface="Tahoma" pitchFamily="34" charset="0"/>
                <a:cs typeface="Tahoma" pitchFamily="34" charset="0"/>
              </a:rPr>
              <a:t>kedua, </a:t>
            </a:r>
            <a:r>
              <a:rPr lang="id-ID" sz="3400" i="1" dirty="0">
                <a:latin typeface="Tahoma" pitchFamily="34" charset="0"/>
                <a:ea typeface="Tahoma" pitchFamily="34" charset="0"/>
                <a:cs typeface="Tahoma" pitchFamily="34" charset="0"/>
              </a:rPr>
              <a:t>tasamuh, </a:t>
            </a:r>
            <a:r>
              <a:rPr lang="id-ID" sz="3400" dirty="0">
                <a:latin typeface="Tahoma" pitchFamily="34" charset="0"/>
                <a:ea typeface="Tahoma" pitchFamily="34" charset="0"/>
                <a:cs typeface="Tahoma" pitchFamily="34" charset="0"/>
              </a:rPr>
              <a:t>ketiga,</a:t>
            </a:r>
            <a:r>
              <a:rPr lang="id-ID" sz="3400" i="1" dirty="0">
                <a:latin typeface="Tahoma" pitchFamily="34" charset="0"/>
                <a:ea typeface="Tahoma" pitchFamily="34" charset="0"/>
                <a:cs typeface="Tahoma" pitchFamily="34" charset="0"/>
              </a:rPr>
              <a:t> tawazun</a:t>
            </a:r>
            <a:r>
              <a:rPr lang="id-ID" sz="3400" dirty="0">
                <a:latin typeface="Tahoma" pitchFamily="34" charset="0"/>
                <a:ea typeface="Tahoma" pitchFamily="34" charset="0"/>
                <a:cs typeface="Tahoma" pitchFamily="34" charset="0"/>
              </a:rPr>
              <a:t>  dan keempat,</a:t>
            </a:r>
            <a:r>
              <a:rPr lang="id-ID" sz="3400" i="1" dirty="0">
                <a:latin typeface="Tahoma" pitchFamily="34" charset="0"/>
                <a:ea typeface="Tahoma" pitchFamily="34" charset="0"/>
                <a:cs typeface="Tahoma" pitchFamily="34" charset="0"/>
              </a:rPr>
              <a:t> amar ma’ruf nahi mungkar;</a:t>
            </a:r>
          </a:p>
          <a:p>
            <a:pPr marL="514350" indent="-514350" algn="just">
              <a:buAutoNum type="arabicPeriod"/>
            </a:pPr>
            <a:r>
              <a:rPr lang="id-ID" sz="3400" dirty="0">
                <a:latin typeface="Tahoma" pitchFamily="34" charset="0"/>
                <a:ea typeface="Tahoma" pitchFamily="34" charset="0"/>
                <a:cs typeface="Tahoma" pitchFamily="34" charset="0"/>
              </a:rPr>
              <a:t>S</a:t>
            </a:r>
            <a:r>
              <a:rPr lang="fr-FR" sz="3400" dirty="0" err="1">
                <a:latin typeface="Tahoma" pitchFamily="34" charset="0"/>
                <a:ea typeface="Tahoma" pitchFamily="34" charset="0"/>
                <a:cs typeface="Tahoma" pitchFamily="34" charset="0"/>
              </a:rPr>
              <a:t>osialisasi</a:t>
            </a:r>
            <a:r>
              <a:rPr lang="fr-FR" sz="3400" dirty="0">
                <a:latin typeface="Tahoma" pitchFamily="34" charset="0"/>
                <a:ea typeface="Tahoma" pitchFamily="34" charset="0"/>
                <a:cs typeface="Tahoma" pitchFamily="34" charset="0"/>
              </a:rPr>
              <a:t> dan </a:t>
            </a:r>
            <a:r>
              <a:rPr lang="fr-FR" sz="3400" dirty="0" err="1">
                <a:latin typeface="Tahoma" pitchFamily="34" charset="0"/>
                <a:ea typeface="Tahoma" pitchFamily="34" charset="0"/>
                <a:cs typeface="Tahoma" pitchFamily="34" charset="0"/>
              </a:rPr>
              <a:t>internalisasi</a:t>
            </a:r>
            <a:r>
              <a:rPr lang="fr-FR" sz="3400" dirty="0">
                <a:latin typeface="Tahoma" pitchFamily="34" charset="0"/>
                <a:ea typeface="Tahoma" pitchFamily="34" charset="0"/>
                <a:cs typeface="Tahoma" pitchFamily="34" charset="0"/>
              </a:rPr>
              <a:t> </a:t>
            </a:r>
            <a:r>
              <a:rPr lang="fr-FR" sz="3400" dirty="0" err="1">
                <a:latin typeface="Tahoma" pitchFamily="34" charset="0"/>
                <a:ea typeface="Tahoma" pitchFamily="34" charset="0"/>
                <a:cs typeface="Tahoma" pitchFamily="34" charset="0"/>
              </a:rPr>
              <a:t>nilai</a:t>
            </a:r>
            <a:r>
              <a:rPr lang="fr-FR" sz="3400" dirty="0">
                <a:latin typeface="Tahoma" pitchFamily="34" charset="0"/>
                <a:ea typeface="Tahoma" pitchFamily="34" charset="0"/>
                <a:cs typeface="Tahoma" pitchFamily="34" charset="0"/>
              </a:rPr>
              <a:t>-</a:t>
            </a:r>
            <a:r>
              <a:rPr lang="fr-FR" sz="3400" dirty="0" err="1">
                <a:latin typeface="Tahoma" pitchFamily="34" charset="0"/>
                <a:ea typeface="Tahoma" pitchFamily="34" charset="0"/>
                <a:cs typeface="Tahoma" pitchFamily="34" charset="0"/>
              </a:rPr>
              <a:t>nilai</a:t>
            </a:r>
            <a:r>
              <a:rPr lang="fr-FR" sz="3400" dirty="0">
                <a:latin typeface="Tahoma" pitchFamily="34" charset="0"/>
                <a:ea typeface="Tahoma" pitchFamily="34" charset="0"/>
                <a:cs typeface="Tahoma" pitchFamily="34" charset="0"/>
              </a:rPr>
              <a:t> </a:t>
            </a:r>
            <a:r>
              <a:rPr lang="fr-FR" sz="3400" dirty="0" err="1">
                <a:latin typeface="Tahoma" pitchFamily="34" charset="0"/>
                <a:ea typeface="Tahoma" pitchFamily="34" charset="0"/>
                <a:cs typeface="Tahoma" pitchFamily="34" charset="0"/>
              </a:rPr>
              <a:t>sosial</a:t>
            </a:r>
            <a:r>
              <a:rPr lang="id-ID" sz="3400" dirty="0">
                <a:latin typeface="Tahoma" pitchFamily="34" charset="0"/>
                <a:ea typeface="Tahoma" pitchFamily="34" charset="0"/>
                <a:cs typeface="Tahoma" pitchFamily="34" charset="0"/>
              </a:rPr>
              <a:t> budaya</a:t>
            </a:r>
            <a:r>
              <a:rPr lang="fr-FR" sz="3400" dirty="0">
                <a:latin typeface="Tahoma" pitchFamily="34" charset="0"/>
                <a:ea typeface="Tahoma" pitchFamily="34" charset="0"/>
                <a:cs typeface="Tahoma" pitchFamily="34" charset="0"/>
              </a:rPr>
              <a:t> (</a:t>
            </a:r>
            <a:r>
              <a:rPr lang="fr-FR" sz="3400" dirty="0" err="1">
                <a:latin typeface="Tahoma" pitchFamily="34" charset="0"/>
                <a:ea typeface="Tahoma" pitchFamily="34" charset="0"/>
                <a:cs typeface="Tahoma" pitchFamily="34" charset="0"/>
              </a:rPr>
              <a:t>kearifan</a:t>
            </a:r>
            <a:r>
              <a:rPr lang="fr-FR" sz="3400" dirty="0">
                <a:latin typeface="Tahoma" pitchFamily="34" charset="0"/>
                <a:ea typeface="Tahoma" pitchFamily="34" charset="0"/>
                <a:cs typeface="Tahoma" pitchFamily="34" charset="0"/>
              </a:rPr>
              <a:t> </a:t>
            </a:r>
            <a:r>
              <a:rPr lang="fr-FR" sz="3400" dirty="0" err="1">
                <a:latin typeface="Tahoma" pitchFamily="34" charset="0"/>
                <a:ea typeface="Tahoma" pitchFamily="34" charset="0"/>
                <a:cs typeface="Tahoma" pitchFamily="34" charset="0"/>
              </a:rPr>
              <a:t>lokal</a:t>
            </a:r>
            <a:r>
              <a:rPr lang="fr-FR" sz="3400" dirty="0">
                <a:latin typeface="Tahoma" pitchFamily="34" charset="0"/>
                <a:ea typeface="Tahoma" pitchFamily="34" charset="0"/>
                <a:cs typeface="Tahoma" pitchFamily="34" charset="0"/>
              </a:rPr>
              <a:t>) </a:t>
            </a:r>
            <a:r>
              <a:rPr lang="id-ID" sz="3400" dirty="0">
                <a:latin typeface="Tahoma" pitchFamily="34" charset="0"/>
                <a:ea typeface="Tahoma" pitchFamily="34" charset="0"/>
                <a:cs typeface="Tahoma" pitchFamily="34" charset="0"/>
              </a:rPr>
              <a:t>tentang</a:t>
            </a:r>
            <a:r>
              <a:rPr lang="fr-FR" sz="3400" dirty="0">
                <a:latin typeface="Tahoma" pitchFamily="34" charset="0"/>
                <a:ea typeface="Tahoma" pitchFamily="34" charset="0"/>
                <a:cs typeface="Tahoma" pitchFamily="34" charset="0"/>
              </a:rPr>
              <a:t> </a:t>
            </a:r>
            <a:r>
              <a:rPr lang="fr-FR" sz="3400" dirty="0" err="1">
                <a:latin typeface="Tahoma" pitchFamily="34" charset="0"/>
                <a:ea typeface="Tahoma" pitchFamily="34" charset="0"/>
                <a:cs typeface="Tahoma" pitchFamily="34" charset="0"/>
              </a:rPr>
              <a:t>kerukunan</a:t>
            </a:r>
            <a:r>
              <a:rPr lang="fr-FR" sz="3400" dirty="0">
                <a:latin typeface="Tahoma" pitchFamily="34" charset="0"/>
                <a:ea typeface="Tahoma" pitchFamily="34" charset="0"/>
                <a:cs typeface="Tahoma" pitchFamily="34" charset="0"/>
              </a:rPr>
              <a:t> dan </a:t>
            </a:r>
            <a:r>
              <a:rPr lang="fr-FR" sz="3400" dirty="0" err="1">
                <a:latin typeface="Tahoma" pitchFamily="34" charset="0"/>
                <a:ea typeface="Tahoma" pitchFamily="34" charset="0"/>
                <a:cs typeface="Tahoma" pitchFamily="34" charset="0"/>
              </a:rPr>
              <a:t>kedamaian</a:t>
            </a:r>
            <a:r>
              <a:rPr lang="id-ID" sz="3400" dirty="0">
                <a:latin typeface="Tahoma" pitchFamily="34" charset="0"/>
                <a:ea typeface="Tahoma" pitchFamily="34" charset="0"/>
                <a:cs typeface="Tahoma" pitchFamily="34" charset="0"/>
              </a:rPr>
              <a:t> sebagai modal sosial;</a:t>
            </a:r>
          </a:p>
          <a:p>
            <a:pPr marL="514350" indent="-514350" algn="just">
              <a:buAutoNum type="arabicPeriod"/>
            </a:pPr>
            <a:r>
              <a:rPr lang="id-ID" sz="3400" dirty="0">
                <a:latin typeface="Tahoma" pitchFamily="34" charset="0"/>
                <a:ea typeface="Tahoma" pitchFamily="34" charset="0"/>
                <a:cs typeface="Tahoma" pitchFamily="34" charset="0"/>
              </a:rPr>
              <a:t>Penguatan kesadaran dan penegakan hukum, baik bagi aparatur negara maupun kalangan kampus, terutama terhadap regulasi tentang kehidupan beragama;</a:t>
            </a:r>
          </a:p>
          <a:p>
            <a:pPr marL="514350" indent="-514350" algn="just">
              <a:buAutoNum type="arabicPeriod"/>
            </a:pPr>
            <a:r>
              <a:rPr lang="id-ID" sz="3400" dirty="0">
                <a:latin typeface="Tahoma" pitchFamily="34" charset="0"/>
                <a:ea typeface="Tahoma" pitchFamily="34" charset="0"/>
                <a:cs typeface="Tahoma" pitchFamily="34" charset="0"/>
              </a:rPr>
              <a:t>P</a:t>
            </a:r>
            <a:r>
              <a:rPr lang="en-AU" sz="3400" dirty="0" err="1">
                <a:latin typeface="Tahoma" pitchFamily="34" charset="0"/>
                <a:ea typeface="Tahoma" pitchFamily="34" charset="0"/>
                <a:cs typeface="Tahoma" pitchFamily="34" charset="0"/>
              </a:rPr>
              <a:t>enguatan</a:t>
            </a:r>
            <a:r>
              <a:rPr lang="en-AU" sz="3400" dirty="0">
                <a:latin typeface="Tahoma" pitchFamily="34" charset="0"/>
                <a:ea typeface="Tahoma" pitchFamily="34" charset="0"/>
                <a:cs typeface="Tahoma" pitchFamily="34" charset="0"/>
              </a:rPr>
              <a:t> </a:t>
            </a:r>
            <a:r>
              <a:rPr lang="en-AU" sz="3400" dirty="0" err="1">
                <a:latin typeface="Tahoma" pitchFamily="34" charset="0"/>
                <a:ea typeface="Tahoma" pitchFamily="34" charset="0"/>
                <a:cs typeface="Tahoma" pitchFamily="34" charset="0"/>
              </a:rPr>
              <a:t>wawasan</a:t>
            </a:r>
            <a:r>
              <a:rPr lang="en-AU" sz="3400" dirty="0">
                <a:latin typeface="Tahoma" pitchFamily="34" charset="0"/>
                <a:ea typeface="Tahoma" pitchFamily="34" charset="0"/>
                <a:cs typeface="Tahoma" pitchFamily="34" charset="0"/>
              </a:rPr>
              <a:t> </a:t>
            </a:r>
            <a:r>
              <a:rPr lang="en-AU" sz="3400" dirty="0" err="1">
                <a:latin typeface="Tahoma" pitchFamily="34" charset="0"/>
                <a:ea typeface="Tahoma" pitchFamily="34" charset="0"/>
                <a:cs typeface="Tahoma" pitchFamily="34" charset="0"/>
              </a:rPr>
              <a:t>kebangsaan</a:t>
            </a:r>
            <a:r>
              <a:rPr lang="id-ID" sz="3400" dirty="0">
                <a:latin typeface="Tahoma" pitchFamily="34" charset="0"/>
                <a:ea typeface="Tahoma" pitchFamily="34" charset="0"/>
                <a:cs typeface="Tahoma" pitchFamily="34" charset="0"/>
              </a:rPr>
              <a:t> dan integrasi nasional</a:t>
            </a:r>
            <a:r>
              <a:rPr lang="en-AU" sz="3400" dirty="0">
                <a:latin typeface="Tahoma" pitchFamily="34" charset="0"/>
                <a:ea typeface="Tahoma" pitchFamily="34" charset="0"/>
                <a:cs typeface="Tahoma" pitchFamily="34" charset="0"/>
              </a:rPr>
              <a:t>, yang </a:t>
            </a:r>
            <a:r>
              <a:rPr lang="en-AU" sz="3400" dirty="0" err="1">
                <a:latin typeface="Tahoma" pitchFamily="34" charset="0"/>
                <a:ea typeface="Tahoma" pitchFamily="34" charset="0"/>
                <a:cs typeface="Tahoma" pitchFamily="34" charset="0"/>
              </a:rPr>
              <a:t>meliputi</a:t>
            </a:r>
            <a:r>
              <a:rPr lang="id-ID" sz="3400" dirty="0">
                <a:latin typeface="Tahoma" pitchFamily="34" charset="0"/>
                <a:ea typeface="Tahoma" pitchFamily="34" charset="0"/>
                <a:cs typeface="Tahoma" pitchFamily="34" charset="0"/>
              </a:rPr>
              <a:t> sosialisasi</a:t>
            </a:r>
            <a:r>
              <a:rPr lang="en-AU" sz="3400" dirty="0">
                <a:latin typeface="Tahoma" pitchFamily="34" charset="0"/>
                <a:ea typeface="Tahoma" pitchFamily="34" charset="0"/>
                <a:cs typeface="Tahoma" pitchFamily="34" charset="0"/>
              </a:rPr>
              <a:t> </a:t>
            </a:r>
            <a:r>
              <a:rPr lang="en-AU" sz="3400" dirty="0" err="1">
                <a:latin typeface="Tahoma" pitchFamily="34" charset="0"/>
                <a:ea typeface="Tahoma" pitchFamily="34" charset="0"/>
                <a:cs typeface="Tahoma" pitchFamily="34" charset="0"/>
              </a:rPr>
              <a:t>Pancasila</a:t>
            </a:r>
            <a:r>
              <a:rPr lang="en-AU" sz="3400" dirty="0">
                <a:latin typeface="Tahoma" pitchFamily="34" charset="0"/>
                <a:ea typeface="Tahoma" pitchFamily="34" charset="0"/>
                <a:cs typeface="Tahoma" pitchFamily="34" charset="0"/>
              </a:rPr>
              <a:t>, UUD 1945, NKRI </a:t>
            </a:r>
            <a:r>
              <a:rPr lang="en-AU" sz="3400" dirty="0" err="1">
                <a:latin typeface="Tahoma" pitchFamily="34" charset="0"/>
                <a:ea typeface="Tahoma" pitchFamily="34" charset="0"/>
                <a:cs typeface="Tahoma" pitchFamily="34" charset="0"/>
              </a:rPr>
              <a:t>dan</a:t>
            </a:r>
            <a:r>
              <a:rPr lang="en-AU" sz="3400" dirty="0">
                <a:latin typeface="Tahoma" pitchFamily="34" charset="0"/>
                <a:ea typeface="Tahoma" pitchFamily="34" charset="0"/>
                <a:cs typeface="Tahoma" pitchFamily="34" charset="0"/>
              </a:rPr>
              <a:t> </a:t>
            </a:r>
            <a:r>
              <a:rPr lang="en-AU" sz="3400" dirty="0" err="1">
                <a:latin typeface="Tahoma" pitchFamily="34" charset="0"/>
                <a:ea typeface="Tahoma" pitchFamily="34" charset="0"/>
                <a:cs typeface="Tahoma" pitchFamily="34" charset="0"/>
              </a:rPr>
              <a:t>Kebhinnekaan</a:t>
            </a:r>
            <a:r>
              <a:rPr lang="en-AU" sz="3400" dirty="0">
                <a:latin typeface="Tahoma" pitchFamily="34" charset="0"/>
                <a:ea typeface="Tahoma" pitchFamily="34" charset="0"/>
                <a:cs typeface="Tahoma" pitchFamily="34" charset="0"/>
              </a:rPr>
              <a:t>.</a:t>
            </a:r>
            <a:endParaRPr lang="en-US" sz="3400" dirty="0">
              <a:latin typeface="Tahoma" pitchFamily="34" charset="0"/>
              <a:ea typeface="Tahoma" pitchFamily="34" charset="0"/>
              <a:cs typeface="Tahoma" pitchFamily="34" charset="0"/>
            </a:endParaRPr>
          </a:p>
          <a:p>
            <a:endParaRPr lang="id-ID" dirty="0">
              <a:latin typeface="Tahoma" pitchFamily="34" charset="0"/>
              <a:ea typeface="Tahoma" pitchFamily="34" charset="0"/>
              <a:cs typeface="Tahoma" pitchFamily="34" charset="0"/>
            </a:endParaRP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rajan Pro" pitchFamily="18" charset="0"/>
                <a:ea typeface="Tahoma" pitchFamily="34" charset="0"/>
                <a:cs typeface="Tahoma" pitchFamily="34" charset="0"/>
              </a:rPr>
              <a:t>AGAMA MENJADI PEREKAT</a:t>
            </a:r>
            <a:r>
              <a:rPr lang="id-ID" sz="3200" b="1" dirty="0">
                <a:latin typeface="Trajan Pro" pitchFamily="18" charset="0"/>
                <a:ea typeface="Tahoma" pitchFamily="34" charset="0"/>
                <a:cs typeface="Tahoma" pitchFamily="34" charset="0"/>
              </a:rPr>
              <a:t>,</a:t>
            </a:r>
            <a:r>
              <a:rPr lang="en-US" sz="3200" b="1" dirty="0">
                <a:latin typeface="Trajan Pro" pitchFamily="18" charset="0"/>
                <a:ea typeface="Tahoma" pitchFamily="34" charset="0"/>
                <a:cs typeface="Tahoma" pitchFamily="34" charset="0"/>
              </a:rPr>
              <a:t> BILA:</a:t>
            </a:r>
            <a:endParaRPr lang="id-ID" sz="3200" b="1" dirty="0">
              <a:latin typeface="Trajan Pro" pitchFamily="18" charset="0"/>
            </a:endParaRPr>
          </a:p>
        </p:txBody>
      </p:sp>
      <p:sp>
        <p:nvSpPr>
          <p:cNvPr id="3" name="Content Placeholder 2"/>
          <p:cNvSpPr>
            <a:spLocks noGrp="1"/>
          </p:cNvSpPr>
          <p:nvPr>
            <p:ph idx="1"/>
          </p:nvPr>
        </p:nvSpPr>
        <p:spPr/>
        <p:txBody>
          <a:bodyPr>
            <a:normAutofit fontScale="25000" lnSpcReduction="20000"/>
          </a:bodyPr>
          <a:lstStyle/>
          <a:p>
            <a:pPr marL="514350" indent="-514350" algn="just">
              <a:buFont typeface="+mj-lt"/>
              <a:buAutoNum type="arabicPeriod"/>
            </a:pPr>
            <a:r>
              <a:rPr lang="id-ID" sz="9600" dirty="0">
                <a:latin typeface="Tahoma" pitchFamily="34" charset="0"/>
                <a:ea typeface="Tahoma" pitchFamily="34" charset="0"/>
                <a:cs typeface="Tahoma" pitchFamily="34" charset="0"/>
              </a:rPr>
              <a:t>A</a:t>
            </a:r>
            <a:r>
              <a:rPr lang="en-US" sz="9600" dirty="0" err="1">
                <a:latin typeface="Tahoma" pitchFamily="34" charset="0"/>
                <a:ea typeface="Tahoma" pitchFamily="34" charset="0"/>
                <a:cs typeface="Tahoma" pitchFamily="34" charset="0"/>
              </a:rPr>
              <a:t>gama</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mengajarkan</a:t>
            </a:r>
            <a:r>
              <a:rPr lang="en-US" sz="9600" dirty="0">
                <a:latin typeface="Tahoma" pitchFamily="34" charset="0"/>
                <a:ea typeface="Tahoma" pitchFamily="34" charset="0"/>
                <a:cs typeface="Tahoma" pitchFamily="34" charset="0"/>
              </a:rPr>
              <a:t> agar  </a:t>
            </a:r>
            <a:r>
              <a:rPr lang="en-US" sz="9600" dirty="0" err="1">
                <a:latin typeface="Tahoma" pitchFamily="34" charset="0"/>
                <a:ea typeface="Tahoma" pitchFamily="34" charset="0"/>
                <a:cs typeface="Tahoma" pitchFamily="34" charset="0"/>
              </a:rPr>
              <a:t>penganutnya</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menanamkan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pemahaman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terhadap</a:t>
            </a:r>
            <a:r>
              <a:rPr lang="en-US" sz="9600" dirty="0">
                <a:latin typeface="Tahoma" pitchFamily="34" charset="0"/>
                <a:ea typeface="Tahoma" pitchFamily="34" charset="0"/>
                <a:cs typeface="Tahoma" pitchFamily="34" charset="0"/>
              </a:rPr>
              <a:t> </a:t>
            </a:r>
            <a:r>
              <a:rPr lang="id-ID" sz="9600" dirty="0">
                <a:latin typeface="Tahoma" pitchFamily="34" charset="0"/>
                <a:ea typeface="Tahoma" pitchFamily="34" charset="0"/>
                <a:cs typeface="Tahoma" pitchFamily="34" charset="0"/>
              </a:rPr>
              <a:t>t</a:t>
            </a:r>
            <a:r>
              <a:rPr lang="en-US" sz="9600" dirty="0" err="1">
                <a:latin typeface="Tahoma" pitchFamily="34" charset="0"/>
                <a:ea typeface="Tahoma" pitchFamily="34" charset="0"/>
                <a:cs typeface="Tahoma" pitchFamily="34" charset="0"/>
              </a:rPr>
              <a:t>eks</a:t>
            </a:r>
            <a:r>
              <a:rPr lang="en-US" sz="9600" dirty="0">
                <a:latin typeface="Tahoma" pitchFamily="34" charset="0"/>
                <a:ea typeface="Tahoma" pitchFamily="34" charset="0"/>
                <a:cs typeface="Tahoma" pitchFamily="34" charset="0"/>
              </a:rPr>
              <a:t> </a:t>
            </a:r>
            <a:r>
              <a:rPr lang="id-ID" sz="9600" dirty="0">
                <a:latin typeface="Tahoma" pitchFamily="34" charset="0"/>
                <a:ea typeface="Tahoma" pitchFamily="34" charset="0"/>
                <a:cs typeface="Tahoma" pitchFamily="34" charset="0"/>
              </a:rPr>
              <a:t>s</a:t>
            </a:r>
            <a:r>
              <a:rPr lang="en-US" sz="9600" dirty="0" err="1">
                <a:latin typeface="Tahoma" pitchFamily="34" charset="0"/>
                <a:ea typeface="Tahoma" pitchFamily="34" charset="0"/>
                <a:cs typeface="Tahoma" pitchFamily="34" charset="0"/>
              </a:rPr>
              <a:t>uci</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dengan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pendekatan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kontekstual</a:t>
            </a:r>
            <a:r>
              <a:rPr lang="en-US" sz="9600" dirty="0">
                <a:latin typeface="Tahoma" pitchFamily="34" charset="0"/>
                <a:ea typeface="Tahoma" pitchFamily="34" charset="0"/>
                <a:cs typeface="Tahoma" pitchFamily="34" charset="0"/>
              </a:rPr>
              <a:t>, universal, </a:t>
            </a:r>
            <a:r>
              <a:rPr lang="en-US" sz="9600" dirty="0" err="1">
                <a:latin typeface="Tahoma" pitchFamily="34" charset="0"/>
                <a:ea typeface="Tahoma" pitchFamily="34" charset="0"/>
                <a:cs typeface="Tahoma" pitchFamily="34" charset="0"/>
              </a:rPr>
              <a:t>dan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tidak</a:t>
            </a:r>
            <a:r>
              <a:rPr lang="en-US" sz="9600" dirty="0">
                <a:latin typeface="Tahoma" pitchFamily="34" charset="0"/>
                <a:ea typeface="Tahoma" pitchFamily="34" charset="0"/>
                <a:cs typeface="Tahoma" pitchFamily="34" charset="0"/>
              </a:rPr>
              <a:t> </a:t>
            </a:r>
            <a:r>
              <a:rPr lang="en-US" sz="9600" i="1" dirty="0">
                <a:latin typeface="Tahoma" pitchFamily="34" charset="0"/>
                <a:ea typeface="Tahoma" pitchFamily="34" charset="0"/>
                <a:cs typeface="Tahoma" pitchFamily="34" charset="0"/>
              </a:rPr>
              <a:t>literal-</a:t>
            </a:r>
            <a:r>
              <a:rPr lang="en-US" sz="9600" i="1" dirty="0" err="1">
                <a:latin typeface="Tahoma" pitchFamily="34" charset="0"/>
                <a:ea typeface="Tahoma" pitchFamily="34" charset="0"/>
                <a:cs typeface="Tahoma" pitchFamily="34" charset="0"/>
              </a:rPr>
              <a:t>harfiyah</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semata</a:t>
            </a:r>
            <a:r>
              <a:rPr lang="id-ID" sz="9600" dirty="0">
                <a:latin typeface="Tahoma" pitchFamily="34" charset="0"/>
                <a:ea typeface="Tahoma" pitchFamily="34" charset="0"/>
                <a:cs typeface="Tahoma" pitchFamily="34" charset="0"/>
              </a:rPr>
              <a:t>;</a:t>
            </a:r>
          </a:p>
          <a:p>
            <a:pPr marL="514350" indent="-514350" algn="just">
              <a:buFont typeface="+mj-lt"/>
              <a:buAutoNum type="arabicPeriod"/>
            </a:pPr>
            <a:r>
              <a:rPr lang="id-ID" sz="9600" dirty="0">
                <a:latin typeface="Tahoma" pitchFamily="34" charset="0"/>
                <a:ea typeface="Tahoma" pitchFamily="34" charset="0"/>
                <a:cs typeface="Tahoma" pitchFamily="34" charset="0"/>
              </a:rPr>
              <a:t>B</a:t>
            </a:r>
            <a:r>
              <a:rPr lang="en-US" sz="9600" dirty="0" err="1">
                <a:latin typeface="Tahoma" pitchFamily="34" charset="0"/>
                <a:ea typeface="Tahoma" pitchFamily="34" charset="0"/>
                <a:cs typeface="Tahoma" pitchFamily="34" charset="0"/>
              </a:rPr>
              <a:t>ersikap</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hidup</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inklusif</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tolerans</a:t>
            </a:r>
            <a:r>
              <a:rPr lang="id-ID" sz="9600" dirty="0">
                <a:latin typeface="Tahoma" pitchFamily="34" charset="0"/>
                <a:ea typeface="Tahoma" pitchFamily="34" charset="0"/>
                <a:cs typeface="Tahoma" pitchFamily="34" charset="0"/>
              </a:rPr>
              <a:t>i</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antara</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sesama</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umat</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beragama</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dan</a:t>
            </a:r>
            <a:r>
              <a:rPr lang="en-US" sz="9600" dirty="0">
                <a:latin typeface="Tahoma" pitchFamily="34" charset="0"/>
                <a:ea typeface="Tahoma" pitchFamily="34" charset="0"/>
                <a:cs typeface="Tahoma" pitchFamily="34" charset="0"/>
              </a:rPr>
              <a:t> intern </a:t>
            </a:r>
            <a:r>
              <a:rPr lang="en-US" sz="9600" dirty="0" err="1">
                <a:latin typeface="Tahoma" pitchFamily="34" charset="0"/>
                <a:ea typeface="Tahoma" pitchFamily="34" charset="0"/>
                <a:cs typeface="Tahoma" pitchFamily="34" charset="0"/>
              </a:rPr>
              <a:t>mazhab</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dan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aliran</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dalam</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satu</a:t>
            </a:r>
            <a:r>
              <a:rPr lang="en-US" sz="9600" dirty="0">
                <a:latin typeface="Tahoma" pitchFamily="34" charset="0"/>
                <a:ea typeface="Tahoma" pitchFamily="34" charset="0"/>
                <a:cs typeface="Tahoma" pitchFamily="34" charset="0"/>
              </a:rPr>
              <a:t> agama</a:t>
            </a:r>
            <a:r>
              <a:rPr lang="id-ID" sz="9600" dirty="0">
                <a:latin typeface="Tahoma" pitchFamily="34" charset="0"/>
                <a:ea typeface="Tahoma" pitchFamily="34" charset="0"/>
                <a:cs typeface="Tahoma" pitchFamily="34" charset="0"/>
              </a:rPr>
              <a:t>;</a:t>
            </a:r>
          </a:p>
          <a:p>
            <a:pPr marL="514350" indent="-514350" algn="just">
              <a:buFont typeface="+mj-lt"/>
              <a:buAutoNum type="arabicPeriod"/>
            </a:pPr>
            <a:r>
              <a:rPr lang="id-ID" sz="9600" dirty="0">
                <a:latin typeface="Tahoma" pitchFamily="34" charset="0"/>
                <a:ea typeface="Tahoma" pitchFamily="34" charset="0"/>
                <a:cs typeface="Tahoma" pitchFamily="34" charset="0"/>
              </a:rPr>
              <a:t>M</a:t>
            </a:r>
            <a:r>
              <a:rPr lang="en-AU" sz="9600" dirty="0" err="1">
                <a:latin typeface="Tahoma" pitchFamily="34" charset="0"/>
                <a:ea typeface="Tahoma" pitchFamily="34" charset="0"/>
                <a:cs typeface="Tahoma" pitchFamily="34" charset="0"/>
              </a:rPr>
              <a:t>enanamkan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kemauan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untuk</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mengedepankan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nilai-nilai</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ajaran</a:t>
            </a:r>
            <a:r>
              <a:rPr lang="en-AU" sz="9600" dirty="0">
                <a:latin typeface="Tahoma" pitchFamily="34" charset="0"/>
                <a:ea typeface="Tahoma" pitchFamily="34" charset="0"/>
                <a:cs typeface="Tahoma" pitchFamily="34" charset="0"/>
              </a:rPr>
              <a:t> universal agama</a:t>
            </a:r>
            <a:r>
              <a:rPr lang="id-ID" sz="9600" dirty="0">
                <a:latin typeface="Tahoma" pitchFamily="34" charset="0"/>
                <a:ea typeface="Tahoma" pitchFamily="34" charset="0"/>
                <a:cs typeface="Tahoma" pitchFamily="34" charset="0"/>
              </a:rPr>
              <a:t>;</a:t>
            </a:r>
          </a:p>
          <a:p>
            <a:pPr marL="514350" indent="-514350" algn="just">
              <a:buFont typeface="+mj-lt"/>
              <a:buAutoNum type="arabicPeriod"/>
            </a:pPr>
            <a:r>
              <a:rPr lang="id-ID" sz="9600" dirty="0">
                <a:latin typeface="Tahoma" pitchFamily="34" charset="0"/>
                <a:ea typeface="Tahoma" pitchFamily="34" charset="0"/>
                <a:cs typeface="Tahoma" pitchFamily="34" charset="0"/>
              </a:rPr>
              <a:t>M</a:t>
            </a:r>
            <a:r>
              <a:rPr lang="en-AU" sz="9600" dirty="0" err="1">
                <a:latin typeface="Tahoma" pitchFamily="34" charset="0"/>
                <a:ea typeface="Tahoma" pitchFamily="34" charset="0"/>
                <a:cs typeface="Tahoma" pitchFamily="34" charset="0"/>
              </a:rPr>
              <a:t>enanamkan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saling</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menerima</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keberadaan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umat</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beragama</a:t>
            </a:r>
            <a:r>
              <a:rPr lang="en-AU" sz="9600" dirty="0">
                <a:latin typeface="Tahoma" pitchFamily="34" charset="0"/>
                <a:ea typeface="Tahoma" pitchFamily="34" charset="0"/>
                <a:cs typeface="Tahoma" pitchFamily="34" charset="0"/>
              </a:rPr>
              <a:t> lain </a:t>
            </a:r>
            <a:r>
              <a:rPr lang="en-AU" sz="9600" dirty="0" err="1">
                <a:latin typeface="Tahoma" pitchFamily="34" charset="0"/>
                <a:ea typeface="Tahoma" pitchFamily="34" charset="0"/>
                <a:cs typeface="Tahoma" pitchFamily="34" charset="0"/>
              </a:rPr>
              <a:t>dan</a:t>
            </a:r>
            <a:r>
              <a:rPr lang="en-AU" sz="9600" dirty="0">
                <a:latin typeface="Tahoma" pitchFamily="34" charset="0"/>
                <a:ea typeface="Tahoma" pitchFamily="34" charset="0"/>
                <a:cs typeface="Tahoma" pitchFamily="34" charset="0"/>
              </a:rPr>
              <a:t>  </a:t>
            </a:r>
            <a:r>
              <a:rPr lang="id-ID" sz="9600" dirty="0">
                <a:latin typeface="Tahoma" pitchFamily="34" charset="0"/>
                <a:ea typeface="Tahoma" pitchFamily="34" charset="0"/>
                <a:cs typeface="Tahoma" pitchFamily="34" charset="0"/>
              </a:rPr>
              <a:t>s</a:t>
            </a:r>
            <a:r>
              <a:rPr lang="en-AU" sz="9600" dirty="0" err="1">
                <a:latin typeface="Tahoma" pitchFamily="34" charset="0"/>
                <a:ea typeface="Tahoma" pitchFamily="34" charset="0"/>
                <a:cs typeface="Tahoma" pitchFamily="34" charset="0"/>
              </a:rPr>
              <a:t>aling</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mengerti</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kebutuhan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umat</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beragama</a:t>
            </a:r>
            <a:r>
              <a:rPr lang="en-AU" sz="9600" dirty="0">
                <a:latin typeface="Tahoma" pitchFamily="34" charset="0"/>
                <a:ea typeface="Tahoma" pitchFamily="34" charset="0"/>
                <a:cs typeface="Tahoma" pitchFamily="34" charset="0"/>
              </a:rPr>
              <a:t> lain</a:t>
            </a:r>
            <a:r>
              <a:rPr lang="id-ID" sz="9600" dirty="0">
                <a:latin typeface="Tahoma" pitchFamily="34" charset="0"/>
                <a:ea typeface="Tahoma" pitchFamily="34" charset="0"/>
                <a:cs typeface="Tahoma" pitchFamily="34" charset="0"/>
              </a:rPr>
              <a:t>;</a:t>
            </a:r>
          </a:p>
          <a:p>
            <a:pPr marL="514350" indent="-514350" algn="just">
              <a:buFont typeface="+mj-lt"/>
              <a:buAutoNum type="arabicPeriod"/>
            </a:pPr>
            <a:r>
              <a:rPr lang="id-ID" sz="9600" dirty="0">
                <a:latin typeface="Tahoma" pitchFamily="34" charset="0"/>
                <a:ea typeface="Tahoma" pitchFamily="34" charset="0"/>
                <a:cs typeface="Tahoma" pitchFamily="34" charset="0"/>
              </a:rPr>
              <a:t>M</a:t>
            </a:r>
            <a:r>
              <a:rPr lang="en-AU" sz="9600" dirty="0" err="1">
                <a:latin typeface="Tahoma" pitchFamily="34" charset="0"/>
                <a:ea typeface="Tahoma" pitchFamily="34" charset="0"/>
                <a:cs typeface="Tahoma" pitchFamily="34" charset="0"/>
              </a:rPr>
              <a:t>enanamkan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saling</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percaya</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dan</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tidak</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saling</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mencurigai</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antar</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sesama</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umat</a:t>
            </a:r>
            <a:r>
              <a:rPr lang="en-AU" sz="9600" dirty="0">
                <a:latin typeface="Tahoma" pitchFamily="34" charset="0"/>
                <a:ea typeface="Tahoma" pitchFamily="34" charset="0"/>
                <a:cs typeface="Tahoma" pitchFamily="34" charset="0"/>
              </a:rPr>
              <a:t> </a:t>
            </a:r>
            <a:r>
              <a:rPr lang="en-AU" sz="9600" dirty="0" err="1">
                <a:latin typeface="Tahoma" pitchFamily="34" charset="0"/>
                <a:ea typeface="Tahoma" pitchFamily="34" charset="0"/>
                <a:cs typeface="Tahoma" pitchFamily="34" charset="0"/>
              </a:rPr>
              <a:t>beragama</a:t>
            </a:r>
            <a:r>
              <a:rPr lang="id-ID" sz="9600" dirty="0">
                <a:latin typeface="Tahoma" pitchFamily="34" charset="0"/>
                <a:ea typeface="Tahoma" pitchFamily="34" charset="0"/>
                <a:cs typeface="Tahoma" pitchFamily="34" charset="0"/>
              </a:rPr>
              <a:t>;</a:t>
            </a:r>
          </a:p>
          <a:p>
            <a:pPr marL="514350" indent="-514350" algn="just">
              <a:buFont typeface="+mj-lt"/>
              <a:buAutoNum type="arabicPeriod"/>
            </a:pPr>
            <a:r>
              <a:rPr lang="id-ID" sz="9600" dirty="0">
                <a:latin typeface="Tahoma" pitchFamily="34" charset="0"/>
                <a:ea typeface="Tahoma" pitchFamily="34" charset="0"/>
                <a:cs typeface="Tahoma" pitchFamily="34" charset="0"/>
              </a:rPr>
              <a:t>M</a:t>
            </a:r>
            <a:r>
              <a:rPr lang="en-US" sz="9600" dirty="0" err="1">
                <a:latin typeface="Tahoma" pitchFamily="34" charset="0"/>
                <a:ea typeface="Tahoma" pitchFamily="34" charset="0"/>
                <a:cs typeface="Tahoma" pitchFamily="34" charset="0"/>
              </a:rPr>
              <a:t>engembangkan</a:t>
            </a:r>
            <a:r>
              <a:rPr lang="en-US" sz="9600" dirty="0">
                <a:latin typeface="Tahoma" pitchFamily="34" charset="0"/>
                <a:ea typeface="Tahoma" pitchFamily="34" charset="0"/>
                <a:cs typeface="Tahoma" pitchFamily="34" charset="0"/>
              </a:rPr>
              <a:t> forum dialog </a:t>
            </a:r>
            <a:r>
              <a:rPr lang="id-ID" sz="9600" dirty="0">
                <a:latin typeface="Tahoma" pitchFamily="34" charset="0"/>
                <a:ea typeface="Tahoma" pitchFamily="34" charset="0"/>
                <a:cs typeface="Tahoma" pitchFamily="34" charset="0"/>
              </a:rPr>
              <a:t>internal dan </a:t>
            </a:r>
            <a:r>
              <a:rPr lang="en-US" sz="9600" dirty="0" err="1">
                <a:latin typeface="Tahoma" pitchFamily="34" charset="0"/>
                <a:ea typeface="Tahoma" pitchFamily="34" charset="0"/>
                <a:cs typeface="Tahoma" pitchFamily="34" charset="0"/>
              </a:rPr>
              <a:t>antarumat</a:t>
            </a:r>
            <a:r>
              <a:rPr lang="en-US" sz="9600" dirty="0">
                <a:latin typeface="Tahoma" pitchFamily="34" charset="0"/>
                <a:ea typeface="Tahoma" pitchFamily="34" charset="0"/>
                <a:cs typeface="Tahoma" pitchFamily="34" charset="0"/>
              </a:rPr>
              <a:t> </a:t>
            </a:r>
            <a:r>
              <a:rPr lang="en-US" sz="9600" dirty="0" err="1">
                <a:latin typeface="Tahoma" pitchFamily="34" charset="0"/>
                <a:ea typeface="Tahoma" pitchFamily="34" charset="0"/>
                <a:cs typeface="Tahoma" pitchFamily="34" charset="0"/>
              </a:rPr>
              <a:t>beragama</a:t>
            </a:r>
            <a:r>
              <a:rPr lang="id-ID" sz="9600" dirty="0">
                <a:latin typeface="Tahoma" pitchFamily="34" charset="0"/>
                <a:ea typeface="Tahoma" pitchFamily="34" charset="0"/>
                <a:cs typeface="Tahoma" pitchFamily="34" charset="0"/>
              </a:rPr>
              <a:t>.</a:t>
            </a:r>
            <a:endParaRPr lang="en-US" sz="9600" dirty="0">
              <a:latin typeface="Tahoma" pitchFamily="34" charset="0"/>
              <a:ea typeface="Tahoma" pitchFamily="34" charset="0"/>
              <a:cs typeface="Tahoma" pitchFamily="34" charset="0"/>
            </a:endParaRPr>
          </a:p>
          <a:p>
            <a:pPr algn="just"/>
            <a:endParaRPr lang="en-US" dirty="0">
              <a:latin typeface="Tahoma" pitchFamily="34" charset="0"/>
              <a:ea typeface="Tahoma" pitchFamily="34" charset="0"/>
              <a:cs typeface="Tahoma" pitchFamily="34" charset="0"/>
            </a:endParaRPr>
          </a:p>
          <a:p>
            <a:pPr algn="just"/>
            <a:endParaRPr lang="id-ID" dirty="0">
              <a:latin typeface="Tahoma" pitchFamily="34" charset="0"/>
              <a:ea typeface="Tahoma" pitchFamily="34" charset="0"/>
              <a:cs typeface="Tahoma" pitchFamily="34" charset="0"/>
            </a:endParaRP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524000"/>
            <a:ext cx="8229600" cy="4525963"/>
          </a:xfrm>
        </p:spPr>
        <p:txBody>
          <a:bodyPr/>
          <a:lstStyle/>
          <a:p>
            <a:pPr>
              <a:buNone/>
            </a:pPr>
            <a:endParaRPr lang="id-ID" dirty="0"/>
          </a:p>
          <a:p>
            <a:pPr>
              <a:buNone/>
            </a:pPr>
            <a:endParaRPr lang="id-ID" dirty="0"/>
          </a:p>
          <a:p>
            <a:pPr algn="ctr">
              <a:buNone/>
            </a:pPr>
            <a:r>
              <a:rPr lang="id-ID" sz="4800" b="1" i="1" dirty="0">
                <a:latin typeface="Tahoma" pitchFamily="34" charset="0"/>
                <a:ea typeface="Tahoma" pitchFamily="34" charset="0"/>
                <a:cs typeface="Tahoma" pitchFamily="34" charset="0"/>
              </a:rPr>
              <a:t>Sekian, </a:t>
            </a:r>
          </a:p>
          <a:p>
            <a:pPr algn="ctr">
              <a:buNone/>
            </a:pPr>
            <a:r>
              <a:rPr lang="id-ID" sz="4800" b="1" i="1" dirty="0">
                <a:latin typeface="Tahoma" pitchFamily="34" charset="0"/>
                <a:ea typeface="Tahoma" pitchFamily="34" charset="0"/>
                <a:cs typeface="Tahoma" pitchFamily="34" charset="0"/>
              </a:rPr>
              <a:t>terima kasih</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a:latin typeface="Trajan Pro" pitchFamily="18" charset="0"/>
              </a:rPr>
              <a:t>PENDAHULUAN (1)</a:t>
            </a:r>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eriod"/>
            </a:pPr>
            <a:r>
              <a:rPr lang="id-ID" dirty="0">
                <a:latin typeface="Tahoma" pitchFamily="34" charset="0"/>
                <a:ea typeface="Tahoma" pitchFamily="34" charset="0"/>
                <a:cs typeface="Tahoma" pitchFamily="34" charset="0"/>
              </a:rPr>
              <a:t>Pengenalan Budaya Akademik dan Kemahasiswaan (PBAK) berisi, </a:t>
            </a:r>
            <a:r>
              <a:rPr lang="id-ID" i="1" dirty="0">
                <a:latin typeface="Tahoma" pitchFamily="34" charset="0"/>
                <a:ea typeface="Tahoma" pitchFamily="34" charset="0"/>
                <a:cs typeface="Tahoma" pitchFamily="34" charset="0"/>
              </a:rPr>
              <a:t>pertama</a:t>
            </a:r>
            <a:r>
              <a:rPr lang="id-ID" dirty="0">
                <a:latin typeface="Tahoma" pitchFamily="34" charset="0"/>
                <a:ea typeface="Tahoma" pitchFamily="34" charset="0"/>
                <a:cs typeface="Tahoma" pitchFamily="34" charset="0"/>
              </a:rPr>
              <a:t> pengenalan budaya akademik dan </a:t>
            </a:r>
            <a:r>
              <a:rPr lang="id-ID" i="1" dirty="0">
                <a:latin typeface="Tahoma" pitchFamily="34" charset="0"/>
                <a:ea typeface="Tahoma" pitchFamily="34" charset="0"/>
                <a:cs typeface="Tahoma" pitchFamily="34" charset="0"/>
              </a:rPr>
              <a:t>kedua</a:t>
            </a:r>
            <a:r>
              <a:rPr lang="id-ID" dirty="0">
                <a:latin typeface="Tahoma" pitchFamily="34" charset="0"/>
                <a:ea typeface="Tahoma" pitchFamily="34" charset="0"/>
                <a:cs typeface="Tahoma" pitchFamily="34" charset="0"/>
              </a:rPr>
              <a:t> pengenalan dunia kemahasiswaan;</a:t>
            </a:r>
          </a:p>
          <a:p>
            <a:pPr marL="514350" indent="-514350" algn="just">
              <a:buFont typeface="+mj-lt"/>
              <a:buAutoNum type="arabicPeriod"/>
            </a:pPr>
            <a:r>
              <a:rPr lang="id-ID" dirty="0">
                <a:latin typeface="Tahoma" pitchFamily="34" charset="0"/>
                <a:ea typeface="Tahoma" pitchFamily="34" charset="0"/>
                <a:cs typeface="Tahoma" pitchFamily="34" charset="0"/>
              </a:rPr>
              <a:t>Hal pertama, pengenalan Budaya Akademik setidaknya (1) berorientasi pada perubahan paradigma sistem pembelajaran dari SLTA ke PT, (2) memperkenalkan sistem pembelajaran di PT (menyusun KRS, perubahan KRS, adanya PA, SKS, komprehensif, KKN, skripsi) dan (3) memperkenalkan secara umum alur pelayanan akademik;</a:t>
            </a:r>
          </a:p>
          <a:p>
            <a:pPr marL="514350" indent="-514350" algn="just">
              <a:buFont typeface="+mj-lt"/>
              <a:buAutoNum type="arabicPeriod"/>
            </a:pPr>
            <a:r>
              <a:rPr lang="id-ID" dirty="0">
                <a:latin typeface="Tahoma" pitchFamily="34" charset="0"/>
                <a:ea typeface="Tahoma" pitchFamily="34" charset="0"/>
                <a:cs typeface="Tahoma" pitchFamily="34" charset="0"/>
              </a:rPr>
              <a:t>Hal kedua, pengenalan kemahasiswaan, seputar (1) mhs diperkenalkan ormawa; Sema/MPM, Dema/Bem, UKM, HMJ dll;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Trajan Pro" pitchFamily="18" charset="0"/>
              </a:rPr>
              <a:t>PENDAHULUAN (2)</a:t>
            </a:r>
            <a:endParaRPr lang="id-ID" dirty="0"/>
          </a:p>
        </p:txBody>
      </p:sp>
      <p:sp>
        <p:nvSpPr>
          <p:cNvPr id="3" name="Content Placeholder 2"/>
          <p:cNvSpPr>
            <a:spLocks noGrp="1"/>
          </p:cNvSpPr>
          <p:nvPr>
            <p:ph idx="1"/>
          </p:nvPr>
        </p:nvSpPr>
        <p:spPr/>
        <p:txBody>
          <a:bodyPr>
            <a:noAutofit/>
          </a:bodyPr>
          <a:lstStyle/>
          <a:p>
            <a:pPr algn="just">
              <a:buNone/>
            </a:pPr>
            <a:endParaRPr lang="id-ID" sz="2000" dirty="0">
              <a:latin typeface="Tahoma" pitchFamily="34" charset="0"/>
              <a:ea typeface="Tahoma" pitchFamily="34" charset="0"/>
              <a:cs typeface="Tahoma" pitchFamily="34" charset="0"/>
            </a:endParaRPr>
          </a:p>
          <a:p>
            <a:pPr marL="514350" indent="-514350" algn="just">
              <a:buAutoNum type="arabicPeriod" startAt="4"/>
            </a:pPr>
            <a:r>
              <a:rPr lang="id-ID" sz="2000" dirty="0">
                <a:latin typeface="Tahoma" pitchFamily="34" charset="0"/>
                <a:ea typeface="Tahoma" pitchFamily="34" charset="0"/>
                <a:cs typeface="Tahoma" pitchFamily="34" charset="0"/>
              </a:rPr>
              <a:t>Ormawa berfungsi (1) sebagai wadah utk menggali bakat dan minat mhs, (2) menggali dan mengembangkan kepemimpinan mhs, (3) pengembangan kepribadian dan kemandirian;</a:t>
            </a:r>
          </a:p>
          <a:p>
            <a:pPr marL="514350" indent="-514350" algn="just">
              <a:buAutoNum type="arabicPeriod" startAt="4"/>
            </a:pPr>
            <a:r>
              <a:rPr lang="id-ID" sz="2000" dirty="0">
                <a:latin typeface="Tahoma" pitchFamily="34" charset="0"/>
                <a:ea typeface="Tahoma" pitchFamily="34" charset="0"/>
                <a:cs typeface="Tahoma" pitchFamily="34" charset="0"/>
              </a:rPr>
              <a:t>Kegiatan kemahasiswaan semestinya sinergis dg budaya akademik. Bidang kemahisiswaan utk mendukung mutu akademik, sebab kwalitas akademik idealnya diimplementasikan dlm bidang kemahasiswaan;</a:t>
            </a:r>
          </a:p>
          <a:p>
            <a:pPr marL="514350" indent="-514350" algn="just">
              <a:buAutoNum type="arabicPeriod" startAt="4"/>
            </a:pPr>
            <a:r>
              <a:rPr lang="id-ID" sz="2000" dirty="0">
                <a:latin typeface="Tahoma" pitchFamily="34" charset="0"/>
                <a:ea typeface="Tahoma" pitchFamily="34" charset="0"/>
                <a:cs typeface="Tahoma" pitchFamily="34" charset="0"/>
              </a:rPr>
              <a:t>Pengembangan mutu akademik dan kemahasiswaan bagi MABA pada PBAK perlu diperkenalkan (1) wawasan kebangsaan, (2) wawasan keislaman, (3) wawasan sistem pembelajaran di PT, (4) wawasan tentang paham dan aliran keagamaan yang bermasalah, dan (5) ancaman dan bahayanya narkoba serta upaya pencegahannya.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a:latin typeface="Trajan Pro" pitchFamily="18" charset="0"/>
                <a:ea typeface="Tahoma" pitchFamily="34" charset="0"/>
                <a:cs typeface="Tahoma" pitchFamily="34" charset="0"/>
              </a:rPr>
              <a:t> FIKRAH KEISLAMAN</a:t>
            </a:r>
            <a:br>
              <a:rPr lang="id-ID" sz="2800" b="1" dirty="0">
                <a:latin typeface="Trajan Pro" pitchFamily="18" charset="0"/>
                <a:ea typeface="Tahoma" pitchFamily="34" charset="0"/>
                <a:cs typeface="Tahoma" pitchFamily="34" charset="0"/>
              </a:rPr>
            </a:br>
            <a:r>
              <a:rPr lang="id-ID" sz="2800" b="1" dirty="0">
                <a:latin typeface="Trajan Pro" pitchFamily="18" charset="0"/>
                <a:ea typeface="Tahoma" pitchFamily="34" charset="0"/>
                <a:cs typeface="Tahoma" pitchFamily="34" charset="0"/>
              </a:rPr>
              <a:t>MAINSTREAM DI INDONESIA</a:t>
            </a:r>
            <a:br>
              <a:rPr lang="id-ID" sz="2800" b="1" dirty="0">
                <a:latin typeface="Trajan Pro" pitchFamily="18" charset="0"/>
                <a:ea typeface="Tahoma" pitchFamily="34" charset="0"/>
                <a:cs typeface="Tahoma" pitchFamily="34" charset="0"/>
              </a:rPr>
            </a:br>
            <a:endParaRPr lang="id-ID" sz="2800" b="1" dirty="0">
              <a:latin typeface="Trajan Pro" pitchFamily="18" charset="0"/>
            </a:endParaRPr>
          </a:p>
        </p:txBody>
      </p:sp>
      <p:sp>
        <p:nvSpPr>
          <p:cNvPr id="3" name="Content Placeholder 2"/>
          <p:cNvSpPr>
            <a:spLocks noGrp="1"/>
          </p:cNvSpPr>
          <p:nvPr>
            <p:ph idx="1"/>
          </p:nvPr>
        </p:nvSpPr>
        <p:spPr/>
        <p:txBody>
          <a:bodyPr>
            <a:normAutofit fontScale="77500" lnSpcReduction="20000"/>
          </a:bodyPr>
          <a:lstStyle/>
          <a:p>
            <a:pPr marL="457200" indent="-457200" algn="just">
              <a:buFont typeface="+mj-lt"/>
              <a:buAutoNum type="arabicPeriod"/>
            </a:pPr>
            <a:r>
              <a:rPr lang="en-US" dirty="0" err="1">
                <a:latin typeface="Tahoma" pitchFamily="34" charset="0"/>
                <a:ea typeface="Tahoma" pitchFamily="34" charset="0"/>
                <a:cs typeface="Tahoma" pitchFamily="34" charset="0"/>
              </a:rPr>
              <a:t>Paradigma</a:t>
            </a:r>
            <a:r>
              <a:rPr lang="en-US" dirty="0">
                <a:latin typeface="Tahoma" pitchFamily="34" charset="0"/>
                <a:ea typeface="Tahoma" pitchFamily="34" charset="0"/>
                <a:cs typeface="Tahoma" pitchFamily="34" charset="0"/>
              </a:rPr>
              <a:t> Islam </a:t>
            </a:r>
            <a:r>
              <a:rPr lang="en-US" i="1" dirty="0" err="1">
                <a:latin typeface="Tahoma" pitchFamily="34" charset="0"/>
                <a:ea typeface="Tahoma" pitchFamily="34" charset="0"/>
                <a:cs typeface="Tahoma" pitchFamily="34" charset="0"/>
              </a:rPr>
              <a:t>Wasatiyah</a:t>
            </a:r>
            <a:r>
              <a:rPr lang="id-ID" dirty="0">
                <a:latin typeface="Tahoma" pitchFamily="34" charset="0"/>
                <a:ea typeface="Tahoma" pitchFamily="34" charset="0"/>
                <a:cs typeface="Tahoma" pitchFamily="34" charset="0"/>
              </a:rPr>
              <a:t> semestinya</a:t>
            </a:r>
            <a:r>
              <a:rPr lang="en-US" dirty="0">
                <a:latin typeface="Tahoma" pitchFamily="34" charset="0"/>
                <a:ea typeface="Tahoma" pitchFamily="34" charset="0"/>
                <a:cs typeface="Tahoma" pitchFamily="34" charset="0"/>
              </a:rPr>
              <a:t> </a:t>
            </a:r>
            <a:r>
              <a:rPr lang="id-ID" dirty="0">
                <a:latin typeface="Tahoma" pitchFamily="34" charset="0"/>
                <a:ea typeface="Tahoma" pitchFamily="34" charset="0"/>
                <a:cs typeface="Tahoma" pitchFamily="34" charset="0"/>
              </a:rPr>
              <a:t>menjadi corak </a:t>
            </a:r>
            <a:r>
              <a:rPr lang="en-US" dirty="0" err="1">
                <a:latin typeface="Tahoma" pitchFamily="34" charset="0"/>
                <a:ea typeface="Tahoma" pitchFamily="34" charset="0"/>
                <a:cs typeface="Tahoma" pitchFamily="34" charset="0"/>
              </a:rPr>
              <a:t>faham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keagamaan</a:t>
            </a:r>
            <a:r>
              <a:rPr lang="en-US" dirty="0">
                <a:latin typeface="Tahoma" pitchFamily="34" charset="0"/>
                <a:ea typeface="Tahoma" pitchFamily="34" charset="0"/>
                <a:cs typeface="Tahoma" pitchFamily="34" charset="0"/>
              </a:rPr>
              <a:t> </a:t>
            </a:r>
            <a:r>
              <a:rPr lang="en-US" i="1" dirty="0">
                <a:latin typeface="Tahoma" pitchFamily="34" charset="0"/>
                <a:ea typeface="Tahoma" pitchFamily="34" charset="0"/>
                <a:cs typeface="Tahoma" pitchFamily="34" charset="0"/>
              </a:rPr>
              <a:t>mainstream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umat</a:t>
            </a:r>
            <a:r>
              <a:rPr lang="en-US" dirty="0">
                <a:latin typeface="Tahoma" pitchFamily="34" charset="0"/>
                <a:ea typeface="Tahoma" pitchFamily="34" charset="0"/>
                <a:cs typeface="Tahoma" pitchFamily="34" charset="0"/>
              </a:rPr>
              <a:t> Islam </a:t>
            </a:r>
            <a:r>
              <a:rPr lang="en-US" dirty="0" err="1">
                <a:latin typeface="Tahoma" pitchFamily="34" charset="0"/>
                <a:ea typeface="Tahoma" pitchFamily="34" charset="0"/>
                <a:cs typeface="Tahoma" pitchFamily="34" charset="0"/>
              </a:rPr>
              <a:t>di</a:t>
            </a:r>
            <a:r>
              <a:rPr lang="en-US" dirty="0">
                <a:latin typeface="Tahoma" pitchFamily="34" charset="0"/>
                <a:ea typeface="Tahoma" pitchFamily="34" charset="0"/>
                <a:cs typeface="Tahoma" pitchFamily="34" charset="0"/>
              </a:rPr>
              <a:t> Indonesia</a:t>
            </a:r>
            <a:r>
              <a:rPr lang="id-ID" dirty="0">
                <a:latin typeface="Tahoma" pitchFamily="34" charset="0"/>
                <a:ea typeface="Tahoma" pitchFamily="34" charset="0"/>
                <a:cs typeface="Tahoma" pitchFamily="34" charset="0"/>
              </a:rPr>
              <a:t> dan dunia kampus</a:t>
            </a:r>
            <a:r>
              <a:rPr lang="en-US" dirty="0">
                <a:latin typeface="Tahoma" pitchFamily="34" charset="0"/>
                <a:ea typeface="Tahoma" pitchFamily="34" charset="0"/>
                <a:cs typeface="Tahoma" pitchFamily="34" charset="0"/>
              </a:rPr>
              <a:t>. Hal </a:t>
            </a:r>
            <a:r>
              <a:rPr lang="en-US" dirty="0" err="1">
                <a:latin typeface="Tahoma" pitchFamily="34" charset="0"/>
                <a:ea typeface="Tahoma" pitchFamily="34" charset="0"/>
                <a:cs typeface="Tahoma" pitchFamily="34" charset="0"/>
              </a:rPr>
              <a:t>ini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dipandang</a:t>
            </a:r>
            <a:r>
              <a:rPr lang="en-US" dirty="0">
                <a:latin typeface="Tahoma" pitchFamily="34" charset="0"/>
                <a:ea typeface="Tahoma" pitchFamily="34" charset="0"/>
                <a:cs typeface="Tahoma" pitchFamily="34" charset="0"/>
              </a:rPr>
              <a:t> </a:t>
            </a:r>
            <a:r>
              <a:rPr lang="id-ID" dirty="0">
                <a:latin typeface="Tahoma" pitchFamily="34" charset="0"/>
                <a:ea typeface="Tahoma" pitchFamily="34" charset="0"/>
                <a:cs typeface="Tahoma" pitchFamily="34" charset="0"/>
              </a:rPr>
              <a:t>urgen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seiring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semakin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kuatnya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indikasi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bergesernya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gerakan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keislaman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negeri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ini</a:t>
            </a:r>
            <a:r>
              <a:rPr lang="en-US"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ke</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kutub</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ataupun</a:t>
            </a:r>
            <a:r>
              <a:rPr lang="en-US" dirty="0">
                <a:latin typeface="Tahoma" pitchFamily="34" charset="0"/>
                <a:ea typeface="Tahoma" pitchFamily="34" charset="0"/>
                <a:cs typeface="Tahoma" pitchFamily="34" charset="0"/>
              </a:rPr>
              <a:t> </a:t>
            </a:r>
            <a:r>
              <a:rPr lang="id-ID" i="1" dirty="0">
                <a:latin typeface="Tahoma" pitchFamily="34" charset="0"/>
                <a:ea typeface="Tahoma" pitchFamily="34" charset="0"/>
                <a:cs typeface="Tahoma" pitchFamily="34" charset="0"/>
              </a:rPr>
              <a:t>kutub </a:t>
            </a:r>
            <a:r>
              <a:rPr lang="en-US" i="1" dirty="0" err="1">
                <a:latin typeface="Tahoma" pitchFamily="34" charset="0"/>
                <a:ea typeface="Tahoma" pitchFamily="34" charset="0"/>
                <a:cs typeface="Tahoma" pitchFamily="34" charset="0"/>
              </a:rPr>
              <a:t>kanan</a:t>
            </a:r>
            <a:r>
              <a:rPr lang="en-US" i="1" dirty="0">
                <a:latin typeface="Tahoma" pitchFamily="34" charset="0"/>
                <a:ea typeface="Tahoma" pitchFamily="34" charset="0"/>
                <a:cs typeface="Tahoma" pitchFamily="34" charset="0"/>
              </a:rPr>
              <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Pergeseran</a:t>
            </a:r>
            <a:r>
              <a:rPr lang="en-US"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ke</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kutub</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memunculkan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gerakan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liberalisme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pluralisme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sekularisme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beragama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Sedangkan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pergeseran</a:t>
            </a:r>
            <a:r>
              <a:rPr lang="en-US"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ke</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kutub</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kanan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menumbuhkan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radikalisme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fanatisme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sempit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beragama</a:t>
            </a:r>
            <a:r>
              <a:rPr lang="id-ID" dirty="0">
                <a:latin typeface="Tahoma" pitchFamily="34" charset="0"/>
                <a:ea typeface="Tahoma" pitchFamily="34" charset="0"/>
                <a:cs typeface="Tahoma" pitchFamily="34" charset="0"/>
              </a:rPr>
              <a:t>;</a:t>
            </a:r>
          </a:p>
          <a:p>
            <a:pPr marL="457200" indent="-457200" algn="just">
              <a:buFont typeface="+mj-lt"/>
              <a:buAutoNum type="arabicPeriod"/>
            </a:pPr>
            <a:r>
              <a:rPr lang="id-ID" dirty="0">
                <a:latin typeface="Tahoma" pitchFamily="34" charset="0"/>
                <a:ea typeface="Tahoma" pitchFamily="34" charset="0"/>
                <a:cs typeface="Tahoma" pitchFamily="34" charset="0"/>
              </a:rPr>
              <a:t>Fikrah Islam </a:t>
            </a:r>
            <a:r>
              <a:rPr lang="id-ID" i="1" dirty="0">
                <a:latin typeface="Tahoma" pitchFamily="34" charset="0"/>
                <a:ea typeface="Tahoma" pitchFamily="34" charset="0"/>
                <a:cs typeface="Tahoma" pitchFamily="34" charset="0"/>
              </a:rPr>
              <a:t>wasatiyah</a:t>
            </a:r>
            <a:r>
              <a:rPr lang="id-ID" dirty="0">
                <a:latin typeface="Tahoma" pitchFamily="34" charset="0"/>
                <a:ea typeface="Tahoma" pitchFamily="34" charset="0"/>
                <a:cs typeface="Tahoma" pitchFamily="34" charset="0"/>
              </a:rPr>
              <a:t>  disebutkan secara tersurat al-Qur’an sebagai ‘</a:t>
            </a:r>
            <a:r>
              <a:rPr lang="id-ID" i="1" dirty="0">
                <a:latin typeface="Tahoma" pitchFamily="34" charset="0"/>
                <a:ea typeface="Tahoma" pitchFamily="34" charset="0"/>
                <a:cs typeface="Tahoma" pitchFamily="34" charset="0"/>
              </a:rPr>
              <a:t>ummatan washatan</a:t>
            </a:r>
            <a:r>
              <a:rPr lang="id-ID" dirty="0">
                <a:latin typeface="Tahoma" pitchFamily="34" charset="0"/>
                <a:ea typeface="Tahoma" pitchFamily="34" charset="0"/>
                <a:cs typeface="Tahoma" pitchFamily="34" charset="0"/>
              </a:rPr>
              <a:t>’ (Qur’an 2:143). Umat seperti inilah yang dapat dan mampu menjadi saksi kebenaran bagi manusia lain. </a:t>
            </a:r>
            <a:r>
              <a:rPr lang="id-ID" i="1" dirty="0">
                <a:latin typeface="Tahoma" pitchFamily="34" charset="0"/>
                <a:ea typeface="Tahoma" pitchFamily="34" charset="0"/>
                <a:cs typeface="Tahoma" pitchFamily="34" charset="0"/>
              </a:rPr>
              <a:t>ummatan wasatan</a:t>
            </a:r>
            <a:r>
              <a:rPr lang="id-ID" dirty="0">
                <a:latin typeface="Tahoma" pitchFamily="34" charset="0"/>
                <a:ea typeface="Tahoma" pitchFamily="34" charset="0"/>
                <a:cs typeface="Tahoma" pitchFamily="34" charset="0"/>
              </a:rPr>
              <a:t> adalah umat yang selalu menjaga keseimbangan, tidak terjerumus ke ekstrimisme kiri atau kanan, yang dapat mendorong kepada tindakan kekerasan.</a:t>
            </a:r>
          </a:p>
          <a:p>
            <a:endParaRPr lang="id-ID" dirty="0"/>
          </a:p>
          <a:p>
            <a:pPr marL="514350" indent="-514350">
              <a:buFont typeface="+mj-lt"/>
              <a:buAutoNum type="arabicPeriod"/>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latin typeface="Trajan Pro" pitchFamily="18" charset="0"/>
                <a:ea typeface="Tahoma" pitchFamily="34" charset="0"/>
                <a:cs typeface="Tahoma" pitchFamily="34" charset="0"/>
              </a:rPr>
              <a:t>ANCAMAN FAHAM KEAGAMAAN NON MAINSTREAM</a:t>
            </a:r>
            <a:endParaRPr lang="id-ID" dirty="0"/>
          </a:p>
        </p:txBody>
      </p:sp>
      <p:sp>
        <p:nvSpPr>
          <p:cNvPr id="3" name="Content Placeholder 2"/>
          <p:cNvSpPr>
            <a:spLocks noGrp="1"/>
          </p:cNvSpPr>
          <p:nvPr>
            <p:ph idx="1"/>
          </p:nvPr>
        </p:nvSpPr>
        <p:spPr/>
        <p:txBody>
          <a:bodyPr>
            <a:noAutofit/>
          </a:bodyPr>
          <a:lstStyle/>
          <a:p>
            <a:pPr marL="514350" indent="-514350" algn="just">
              <a:buFont typeface="+mj-lt"/>
              <a:buAutoNum type="arabicPeriod"/>
            </a:pPr>
            <a:r>
              <a:rPr lang="id-ID" sz="2000" dirty="0" err="1">
                <a:latin typeface="Tahoma" pitchFamily="34" charset="0"/>
                <a:ea typeface="Tahoma" pitchFamily="34" charset="0"/>
                <a:cs typeface="Tahoma" pitchFamily="34" charset="0"/>
              </a:rPr>
              <a:t>S</a:t>
            </a:r>
            <a:r>
              <a:rPr lang="en-US" sz="2000" dirty="0" err="1">
                <a:latin typeface="Tahoma" pitchFamily="34" charset="0"/>
                <a:ea typeface="Tahoma" pitchFamily="34" charset="0"/>
                <a:cs typeface="Tahoma" pitchFamily="34" charset="0"/>
              </a:rPr>
              <a:t>etelah</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terjadinya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revolusi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teknologi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informasi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mana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semua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faham</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keagamaan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bisa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diakses</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dengan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mudah</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bebas</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oleh</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masyarakat</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maka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mulailah</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ajaran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keagamaan</a:t>
            </a:r>
            <a:r>
              <a:rPr lang="en-US" sz="2000" dirty="0">
                <a:latin typeface="Tahoma" pitchFamily="34" charset="0"/>
                <a:ea typeface="Tahoma" pitchFamily="34" charset="0"/>
                <a:cs typeface="Tahoma" pitchFamily="34" charset="0"/>
              </a:rPr>
              <a:t> yang </a:t>
            </a:r>
            <a:r>
              <a:rPr lang="en-US" sz="2000" dirty="0" err="1">
                <a:latin typeface="Tahoma" pitchFamily="34" charset="0"/>
                <a:ea typeface="Tahoma" pitchFamily="34" charset="0"/>
                <a:cs typeface="Tahoma" pitchFamily="34" charset="0"/>
              </a:rPr>
              <a:t>awalnya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tidak</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dikenal</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a:t>
            </a:r>
            <a:r>
              <a:rPr lang="en-US" sz="2000" dirty="0">
                <a:latin typeface="Tahoma" pitchFamily="34" charset="0"/>
                <a:ea typeface="Tahoma" pitchFamily="34" charset="0"/>
                <a:cs typeface="Tahoma" pitchFamily="34" charset="0"/>
              </a:rPr>
              <a:t> Indonesia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berkembang</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negara</a:t>
            </a:r>
            <a:r>
              <a:rPr lang="en-US" sz="2000" dirty="0">
                <a:latin typeface="Tahoma" pitchFamily="34" charset="0"/>
                <a:ea typeface="Tahoma" pitchFamily="34" charset="0"/>
                <a:cs typeface="Tahoma" pitchFamily="34" charset="0"/>
              </a:rPr>
              <a:t> lain, </a:t>
            </a:r>
            <a:r>
              <a:rPr lang="en-US" sz="2000" dirty="0" err="1">
                <a:latin typeface="Tahoma" pitchFamily="34" charset="0"/>
                <a:ea typeface="Tahoma" pitchFamily="34" charset="0"/>
                <a:cs typeface="Tahoma" pitchFamily="34" charset="0"/>
              </a:rPr>
              <a:t>mulai</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masuk</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diajarkan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di</a:t>
            </a:r>
            <a:r>
              <a:rPr lang="en-US" sz="2000" dirty="0">
                <a:latin typeface="Tahoma" pitchFamily="34" charset="0"/>
                <a:ea typeface="Tahoma" pitchFamily="34" charset="0"/>
                <a:cs typeface="Tahoma" pitchFamily="34" charset="0"/>
              </a:rPr>
              <a:t> Indonesia, </a:t>
            </a:r>
            <a:r>
              <a:rPr lang="en-US" sz="2000" dirty="0" err="1">
                <a:latin typeface="Tahoma" pitchFamily="34" charset="0"/>
                <a:ea typeface="Tahoma" pitchFamily="34" charset="0"/>
                <a:cs typeface="Tahoma" pitchFamily="34" charset="0"/>
              </a:rPr>
              <a:t>termasuk</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ajaran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keagamaan</a:t>
            </a:r>
            <a:r>
              <a:rPr lang="en-US" sz="2000" dirty="0">
                <a:latin typeface="Tahoma" pitchFamily="34" charset="0"/>
                <a:ea typeface="Tahoma" pitchFamily="34" charset="0"/>
                <a:cs typeface="Tahoma" pitchFamily="34" charset="0"/>
              </a:rPr>
              <a:t> yang </a:t>
            </a:r>
            <a:r>
              <a:rPr lang="id-ID" sz="2000" dirty="0">
                <a:latin typeface="Tahoma" pitchFamily="34" charset="0"/>
                <a:ea typeface="Tahoma" pitchFamily="34" charset="0"/>
                <a:cs typeface="Tahoma" pitchFamily="34" charset="0"/>
              </a:rPr>
              <a:t>non maistream </a:t>
            </a:r>
            <a:r>
              <a:rPr lang="en-US" sz="2000" dirty="0">
                <a:latin typeface="Tahoma" pitchFamily="34" charset="0"/>
                <a:ea typeface="Tahoma" pitchFamily="34" charset="0"/>
                <a:cs typeface="Tahoma" pitchFamily="34" charset="0"/>
              </a:rPr>
              <a:t>yang </a:t>
            </a:r>
            <a:r>
              <a:rPr lang="en-US" sz="2000" dirty="0" err="1">
                <a:latin typeface="Tahoma" pitchFamily="34" charset="0"/>
                <a:ea typeface="Tahoma" pitchFamily="34" charset="0"/>
                <a:cs typeface="Tahoma" pitchFamily="34" charset="0"/>
              </a:rPr>
              <a:t>bisa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membimbing</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pemeluknya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melakukan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tindakan</a:t>
            </a:r>
            <a:r>
              <a:rPr lang="en-US" sz="2000" dirty="0">
                <a:latin typeface="Tahoma" pitchFamily="34" charset="0"/>
                <a:ea typeface="Tahoma" pitchFamily="34" charset="0"/>
                <a:cs typeface="Tahoma" pitchFamily="34" charset="0"/>
              </a:rPr>
              <a:t> </a:t>
            </a:r>
            <a:r>
              <a:rPr lang="id-ID" sz="2000" dirty="0">
                <a:latin typeface="Tahoma" pitchFamily="34" charset="0"/>
                <a:ea typeface="Tahoma" pitchFamily="34" charset="0"/>
                <a:cs typeface="Tahoma" pitchFamily="34" charset="0"/>
              </a:rPr>
              <a:t>intoleran, keras dan eksklusif;</a:t>
            </a:r>
          </a:p>
          <a:p>
            <a:pPr marL="514350" indent="-514350" algn="just">
              <a:buFont typeface="+mj-lt"/>
              <a:buAutoNum type="arabicPeriod"/>
            </a:pPr>
            <a:r>
              <a:rPr lang="id-ID" sz="2000" dirty="0">
                <a:latin typeface="Tahoma" pitchFamily="34" charset="0"/>
                <a:ea typeface="Tahoma" pitchFamily="34" charset="0"/>
                <a:cs typeface="Tahoma" pitchFamily="34" charset="0"/>
              </a:rPr>
              <a:t>Sejatinya agama dlm konteks negara mestinya diletakkan sebagai sumber nilai, dan secara fungsional agama mengambil peran </a:t>
            </a:r>
            <a:r>
              <a:rPr lang="id-ID" sz="2000" i="1" dirty="0">
                <a:latin typeface="Tahoma" pitchFamily="34" charset="0"/>
                <a:ea typeface="Tahoma" pitchFamily="34" charset="0"/>
                <a:cs typeface="Tahoma" pitchFamily="34" charset="0"/>
              </a:rPr>
              <a:t>tawassuth</a:t>
            </a:r>
            <a:r>
              <a:rPr lang="id-ID" sz="2000" dirty="0">
                <a:latin typeface="Tahoma" pitchFamily="34" charset="0"/>
                <a:ea typeface="Tahoma" pitchFamily="34" charset="0"/>
                <a:cs typeface="Tahoma" pitchFamily="34" charset="0"/>
              </a:rPr>
              <a:t>, dlm arti menentukan visi kenegaraannya dg pendekatan membangun masyarakat Islam </a:t>
            </a:r>
            <a:r>
              <a:rPr lang="id-ID" sz="2000" i="1" dirty="0">
                <a:latin typeface="Tahoma" pitchFamily="34" charset="0"/>
                <a:ea typeface="Tahoma" pitchFamily="34" charset="0"/>
                <a:cs typeface="Tahoma" pitchFamily="34" charset="0"/>
              </a:rPr>
              <a:t>(Islam society)</a:t>
            </a:r>
            <a:r>
              <a:rPr lang="id-ID" sz="2000" dirty="0">
                <a:latin typeface="Tahoma" pitchFamily="34" charset="0"/>
                <a:ea typeface="Tahoma" pitchFamily="34" charset="0"/>
                <a:cs typeface="Tahoma" pitchFamily="34" charset="0"/>
              </a:rPr>
              <a:t> dari pada membangun negara Islam </a:t>
            </a:r>
            <a:r>
              <a:rPr lang="id-ID" sz="2000" i="1" dirty="0">
                <a:latin typeface="Tahoma" pitchFamily="34" charset="0"/>
                <a:ea typeface="Tahoma" pitchFamily="34" charset="0"/>
                <a:cs typeface="Tahoma" pitchFamily="34" charset="0"/>
              </a:rPr>
              <a:t>(Islam state).</a:t>
            </a:r>
            <a:r>
              <a:rPr lang="id-ID" sz="2000" dirty="0">
                <a:latin typeface="Tahoma" pitchFamily="34" charset="0"/>
                <a:ea typeface="Tahoma" pitchFamily="34" charset="0"/>
                <a:cs typeface="Tahoma" pitchFamily="34" charset="0"/>
              </a:rPr>
              <a:t> Namun tdk berarti kehadiran agama tdk fungsional dihadapan negara;</a:t>
            </a:r>
          </a:p>
          <a:p>
            <a:pPr marL="514350" indent="-514350" algn="just">
              <a:buFont typeface="+mj-lt"/>
              <a:buAutoNum type="arabicPeriod"/>
            </a:pPr>
            <a:r>
              <a:rPr lang="id-ID" sz="2000" dirty="0">
                <a:latin typeface="Tahoma" pitchFamily="34" charset="0"/>
                <a:ea typeface="Tahoma" pitchFamily="34" charset="0"/>
                <a:cs typeface="Tahoma" pitchFamily="34" charset="0"/>
              </a:rPr>
              <a:t>Indonesia bukanlah negara agama (teokrasi) dan bukan pula negara sekuler. Negara Indonesia adalah negara </a:t>
            </a:r>
            <a:r>
              <a:rPr lang="en-US" sz="2000" dirty="0">
                <a:latin typeface="Tahoma" pitchFamily="34" charset="0"/>
                <a:ea typeface="Tahoma" pitchFamily="34" charset="0"/>
                <a:cs typeface="Tahoma" pitchFamily="34" charset="0"/>
              </a:rPr>
              <a:t>modern yang </a:t>
            </a:r>
            <a:r>
              <a:rPr lang="id-ID" sz="2000" dirty="0">
                <a:latin typeface="Tahoma" pitchFamily="34" charset="0"/>
                <a:ea typeface="Tahoma" pitchFamily="34" charset="0"/>
                <a:cs typeface="Tahoma" pitchFamily="34" charset="0"/>
              </a:rPr>
              <a:t>mengakui eksistensi agama dalam kehidupan </a:t>
            </a:r>
            <a:r>
              <a:rPr lang="en-US" sz="2000" dirty="0" err="1">
                <a:latin typeface="Tahoma" pitchFamily="34" charset="0"/>
                <a:ea typeface="Tahoma" pitchFamily="34" charset="0"/>
                <a:cs typeface="Tahoma" pitchFamily="34" charset="0"/>
              </a:rPr>
              <a:t>berbangsa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dan</a:t>
            </a:r>
            <a:r>
              <a:rPr lang="en-US" sz="2000" dirty="0">
                <a:latin typeface="Tahoma" pitchFamily="34" charset="0"/>
                <a:ea typeface="Tahoma" pitchFamily="34" charset="0"/>
                <a:cs typeface="Tahoma" pitchFamily="34" charset="0"/>
              </a:rPr>
              <a:t> </a:t>
            </a:r>
            <a:r>
              <a:rPr lang="id-ID" sz="2000" dirty="0">
                <a:latin typeface="Tahoma" pitchFamily="34" charset="0"/>
                <a:ea typeface="Tahoma" pitchFamily="34" charset="0"/>
                <a:cs typeface="Tahoma" pitchFamily="34" charset="0"/>
              </a:rPr>
              <a:t>bernegara (paradigma simbiosis).</a:t>
            </a:r>
          </a:p>
          <a:p>
            <a:pPr marL="514350" indent="-514350" algn="just">
              <a:buFont typeface="+mj-lt"/>
              <a:buAutoNum type="arabicPeriod"/>
            </a:pPr>
            <a:endParaRPr lang="id-ID"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latin typeface="Trajan Pro" pitchFamily="18" charset="0"/>
                <a:ea typeface="Tahoma" pitchFamily="34" charset="0"/>
                <a:cs typeface="Tahoma" pitchFamily="34" charset="0"/>
              </a:rPr>
              <a:t>FIKRAH ISLAM WASATIYAH DLM BERBAGAI PERSPEKTIF</a:t>
            </a:r>
            <a:r>
              <a:rPr lang="id-ID" b="1" dirty="0">
                <a:latin typeface="Tahoma" pitchFamily="34" charset="0"/>
                <a:ea typeface="Tahoma" pitchFamily="34" charset="0"/>
                <a:cs typeface="Tahoma" pitchFamily="34" charset="0"/>
              </a:rPr>
              <a:t>  </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rabicPeriod"/>
            </a:pPr>
            <a:r>
              <a:rPr lang="id-ID" dirty="0">
                <a:latin typeface="Tahoma" pitchFamily="34" charset="0"/>
                <a:ea typeface="Tahoma" pitchFamily="34" charset="0"/>
                <a:cs typeface="Tahoma" pitchFamily="34" charset="0"/>
              </a:rPr>
              <a:t>Islam wasathiyah sebagai paradigma faham keislaman  maistream di Indonesia diharapkan bisa mengembalikan keislaman di Indonesia sebagaimana yang dibangun ulama terdahulu, baik dari aspek fikrahnya maupun harakahnya. Yaitu keislaman yang mengambil jalan tengah (tawassuth), berkeseimbangan (tawazun), lurus dan tegas (i’tidal), toleransi (tasamuh), egaliter (musawah), mengedepankan musyawarah (syura), berjiwa reformasi (islah), mendahulukan yang prioritas (aulawiyah), dinamis dan inovatif (tathawwuriyyah) dan berfikir metodologis (manhajiyah);</a:t>
            </a:r>
          </a:p>
          <a:p>
            <a:pPr marL="514350" indent="-514350" algn="just">
              <a:buFont typeface="+mj-lt"/>
              <a:buAutoNum type="arabicPeriod"/>
            </a:pPr>
            <a:r>
              <a:rPr lang="id-ID" dirty="0">
                <a:latin typeface="Tahoma" pitchFamily="34" charset="0"/>
                <a:ea typeface="Tahoma" pitchFamily="34" charset="0"/>
                <a:cs typeface="Tahoma" pitchFamily="34" charset="0"/>
              </a:rPr>
              <a:t>Sikap </a:t>
            </a:r>
            <a:r>
              <a:rPr lang="id-ID" i="1" dirty="0">
                <a:latin typeface="Tahoma" pitchFamily="34" charset="0"/>
                <a:ea typeface="Tahoma" pitchFamily="34" charset="0"/>
                <a:cs typeface="Tahoma" pitchFamily="34" charset="0"/>
              </a:rPr>
              <a:t>wasat</a:t>
            </a:r>
            <a:r>
              <a:rPr lang="en-US" i="1" dirty="0">
                <a:latin typeface="Tahoma" pitchFamily="34" charset="0"/>
                <a:ea typeface="Tahoma" pitchFamily="34" charset="0"/>
                <a:cs typeface="Tahoma" pitchFamily="34" charset="0"/>
              </a:rPr>
              <a:t>h</a:t>
            </a:r>
            <a:r>
              <a:rPr lang="id-ID" i="1" dirty="0">
                <a:latin typeface="Tahoma" pitchFamily="34" charset="0"/>
                <a:ea typeface="Tahoma" pitchFamily="34" charset="0"/>
                <a:cs typeface="Tahoma" pitchFamily="34" charset="0"/>
              </a:rPr>
              <a:t>iyah </a:t>
            </a:r>
            <a:r>
              <a:rPr lang="id-ID" dirty="0">
                <a:latin typeface="Tahoma" pitchFamily="34" charset="0"/>
                <a:ea typeface="Tahoma" pitchFamily="34" charset="0"/>
                <a:cs typeface="Tahoma" pitchFamily="34" charset="0"/>
              </a:rPr>
              <a:t>adalah bersikap </a:t>
            </a:r>
            <a:r>
              <a:rPr lang="id-ID" i="1" dirty="0">
                <a:latin typeface="Tahoma" pitchFamily="34" charset="0"/>
                <a:ea typeface="Tahoma" pitchFamily="34" charset="0"/>
                <a:cs typeface="Tahoma" pitchFamily="34" charset="0"/>
              </a:rPr>
              <a:t>tawasut</a:t>
            </a:r>
            <a:r>
              <a:rPr lang="en-US" i="1" dirty="0">
                <a:latin typeface="Tahoma" pitchFamily="34" charset="0"/>
                <a:ea typeface="Tahoma" pitchFamily="34" charset="0"/>
                <a:cs typeface="Tahoma" pitchFamily="34" charset="0"/>
              </a:rPr>
              <a:t>h</a:t>
            </a:r>
            <a:r>
              <a:rPr lang="id-ID" dirty="0">
                <a:latin typeface="Tahoma" pitchFamily="34" charset="0"/>
                <a:ea typeface="Tahoma" pitchFamily="34" charset="0"/>
                <a:cs typeface="Tahoma" pitchFamily="34" charset="0"/>
              </a:rPr>
              <a:t> (jalan tengah) dan </a:t>
            </a:r>
            <a:r>
              <a:rPr lang="id-ID" i="1" dirty="0">
                <a:latin typeface="Tahoma" pitchFamily="34" charset="0"/>
                <a:ea typeface="Tahoma" pitchFamily="34" charset="0"/>
                <a:cs typeface="Tahoma" pitchFamily="34" charset="0"/>
              </a:rPr>
              <a:t> i’tidal</a:t>
            </a:r>
            <a:r>
              <a:rPr lang="id-ID" dirty="0">
                <a:latin typeface="Tahoma" pitchFamily="34" charset="0"/>
                <a:ea typeface="Tahoma" pitchFamily="34" charset="0"/>
                <a:cs typeface="Tahoma" pitchFamily="34" charset="0"/>
              </a:rPr>
              <a:t> (bersikap adil-seimbang); menyeimbangkan di antara iman dan toleransi. Keimanan tanpa toleransi menbawa ke arah  eksklusivisme dan ekstrimisme, dan sebaliknya, toleransi tanpa keimanan berujung pada kebingungan dan kekacauan. Dg toleransi, </a:t>
            </a:r>
            <a:r>
              <a:rPr lang="id-ID" i="1" dirty="0">
                <a:latin typeface="Tahoma" pitchFamily="34" charset="0"/>
                <a:ea typeface="Tahoma" pitchFamily="34" charset="0"/>
                <a:cs typeface="Tahoma" pitchFamily="34" charset="0"/>
              </a:rPr>
              <a:t>ummatan wasat</a:t>
            </a:r>
            <a:r>
              <a:rPr lang="en-US" i="1" dirty="0">
                <a:latin typeface="Tahoma" pitchFamily="34" charset="0"/>
                <a:ea typeface="Tahoma" pitchFamily="34" charset="0"/>
                <a:cs typeface="Tahoma" pitchFamily="34" charset="0"/>
              </a:rPr>
              <a:t>h</a:t>
            </a:r>
            <a:r>
              <a:rPr lang="id-ID" i="1" dirty="0">
                <a:latin typeface="Tahoma" pitchFamily="34" charset="0"/>
                <a:ea typeface="Tahoma" pitchFamily="34" charset="0"/>
                <a:cs typeface="Tahoma" pitchFamily="34" charset="0"/>
              </a:rPr>
              <a:t>an</a:t>
            </a:r>
            <a:r>
              <a:rPr lang="id-ID" dirty="0">
                <a:latin typeface="Tahoma" pitchFamily="34" charset="0"/>
                <a:ea typeface="Tahoma" pitchFamily="34" charset="0"/>
                <a:cs typeface="Tahoma" pitchFamily="34" charset="0"/>
              </a:rPr>
              <a:t> berusaha hidup bersama secara damai baik intra maupun antar-umat beragama;</a:t>
            </a:r>
          </a:p>
          <a:p>
            <a:pPr marL="514350" indent="-514350" algn="just">
              <a:buFont typeface="+mj-lt"/>
              <a:buAutoNum type="arabicPeriod"/>
            </a:pPr>
            <a:r>
              <a:rPr lang="id-ID" i="1" dirty="0">
                <a:latin typeface="Tahoma" pitchFamily="34" charset="0"/>
                <a:ea typeface="Tahoma" pitchFamily="34" charset="0"/>
                <a:cs typeface="Tahoma" pitchFamily="34" charset="0"/>
              </a:rPr>
              <a:t>Wasathiyah</a:t>
            </a:r>
            <a:r>
              <a:rPr lang="id-ID" dirty="0">
                <a:latin typeface="Tahoma" pitchFamily="34" charset="0"/>
                <a:ea typeface="Tahoma" pitchFamily="34" charset="0"/>
                <a:cs typeface="Tahoma" pitchFamily="34" charset="0"/>
              </a:rPr>
              <a:t>  sering diterjemahkan dg berpaham moderat;</a:t>
            </a:r>
          </a:p>
          <a:p>
            <a:pPr marL="514350" indent="-514350" algn="just">
              <a:buFont typeface="+mj-lt"/>
              <a:buAutoNum type="arabicPeriod"/>
            </a:pPr>
            <a:endParaRPr lang="id-ID" dirty="0">
              <a:latin typeface="Tahoma" pitchFamily="34" charset="0"/>
              <a:ea typeface="Tahoma" pitchFamily="34" charset="0"/>
              <a:cs typeface="Tahoma" pitchFamily="34" charset="0"/>
            </a:endParaRPr>
          </a:p>
          <a:p>
            <a:pPr marL="514350" indent="-514350" algn="just">
              <a:buFont typeface="+mj-lt"/>
              <a:buAutoNum type="arabicPeriod"/>
            </a:pPr>
            <a:endParaRPr lang="id-ID" dirty="0">
              <a:latin typeface="Tahoma" pitchFamily="34" charset="0"/>
              <a:ea typeface="Tahoma" pitchFamily="34" charset="0"/>
              <a:cs typeface="Tahoma" pitchFamily="34" charset="0"/>
            </a:endParaRPr>
          </a:p>
          <a:p>
            <a:pPr marL="514350" indent="-514350" algn="just">
              <a:buFont typeface="+mj-lt"/>
              <a:buAutoNum type="arabicPeriod"/>
            </a:pPr>
            <a:endParaRPr lang="id-ID" dirty="0">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latin typeface="Trajan Pro" pitchFamily="18" charset="0"/>
                <a:ea typeface="Tahoma" pitchFamily="34" charset="0"/>
                <a:cs typeface="Tahoma" pitchFamily="34" charset="0"/>
              </a:rPr>
              <a:t>kaidah fikroh islam wasatiyah (1)</a:t>
            </a:r>
            <a:endParaRPr lang="id-ID" dirty="0"/>
          </a:p>
        </p:txBody>
      </p:sp>
      <p:sp>
        <p:nvSpPr>
          <p:cNvPr id="3" name="Content Placeholder 2"/>
          <p:cNvSpPr>
            <a:spLocks noGrp="1"/>
          </p:cNvSpPr>
          <p:nvPr>
            <p:ph idx="1"/>
          </p:nvPr>
        </p:nvSpPr>
        <p:spPr/>
        <p:txBody>
          <a:bodyPr>
            <a:normAutofit fontScale="25000" lnSpcReduction="20000"/>
          </a:bodyPr>
          <a:lstStyle/>
          <a:p>
            <a:pPr>
              <a:buNone/>
            </a:pPr>
            <a:r>
              <a:rPr lang="id-ID" sz="8000" dirty="0">
                <a:latin typeface="Tahoma" pitchFamily="34" charset="0"/>
                <a:ea typeface="Tahoma" pitchFamily="34" charset="0"/>
                <a:cs typeface="Tahoma" pitchFamily="34" charset="0"/>
              </a:rPr>
              <a:t>1. </a:t>
            </a:r>
            <a:r>
              <a:rPr lang="id-ID" sz="8000" i="1" dirty="0">
                <a:latin typeface="Tahoma" pitchFamily="34" charset="0"/>
                <a:ea typeface="Tahoma" pitchFamily="34" charset="0"/>
                <a:cs typeface="Tahoma" pitchFamily="34" charset="0"/>
              </a:rPr>
              <a:t>S</a:t>
            </a:r>
            <a:r>
              <a:rPr lang="id-ID" sz="8000" dirty="0">
                <a:latin typeface="Tahoma" pitchFamily="34" charset="0"/>
                <a:ea typeface="Tahoma" pitchFamily="34" charset="0"/>
                <a:cs typeface="Tahoma" pitchFamily="34" charset="0"/>
              </a:rPr>
              <a:t>antun, tidak keras dan tidak radikal</a:t>
            </a:r>
            <a:r>
              <a:rPr lang="id-ID" sz="11200" dirty="0">
                <a:latin typeface="Tahoma" pitchFamily="34" charset="0"/>
                <a:ea typeface="Tahoma" pitchFamily="34" charset="0"/>
                <a:cs typeface="Tahoma" pitchFamily="34" charset="0"/>
              </a:rPr>
              <a:t> </a:t>
            </a:r>
            <a:r>
              <a:rPr lang="id-ID" sz="11200" dirty="0">
                <a:latin typeface="Adobe Hebrew" pitchFamily="18" charset="-79"/>
                <a:cs typeface="Adobe Hebrew" pitchFamily="18" charset="-79"/>
              </a:rPr>
              <a:t>(</a:t>
            </a:r>
            <a:r>
              <a:rPr lang="ar-SA" sz="11200" dirty="0">
                <a:latin typeface="Adobe Hebrew" pitchFamily="18" charset="-79"/>
                <a:cs typeface="Adobe Arabic" pitchFamily="18" charset="-78"/>
              </a:rPr>
              <a:t>لَيِّنًا لَا فَظًّا وَلَا غَلِيْظًا</a:t>
            </a:r>
            <a:r>
              <a:rPr lang="id-ID" sz="11200" dirty="0">
                <a:latin typeface="Adobe Hebrew" pitchFamily="18" charset="-79"/>
                <a:cs typeface="Adobe Hebrew" pitchFamily="18" charset="-79"/>
              </a:rPr>
              <a:t>)</a:t>
            </a:r>
            <a:r>
              <a:rPr lang="id-ID" sz="8600" dirty="0">
                <a:latin typeface="Adobe Hebrew" pitchFamily="18" charset="-79"/>
                <a:cs typeface="Adobe Hebrew" pitchFamily="18" charset="-79"/>
              </a:rPr>
              <a:t>,</a:t>
            </a:r>
          </a:p>
          <a:p>
            <a:pPr marL="1371600" indent="-1371600">
              <a:buNone/>
            </a:pPr>
            <a:r>
              <a:rPr lang="id-ID" sz="8000" dirty="0">
                <a:latin typeface="Tahoma" pitchFamily="34" charset="0"/>
                <a:ea typeface="Tahoma" pitchFamily="34" charset="0"/>
                <a:cs typeface="Tahoma" pitchFamily="34" charset="0"/>
              </a:rPr>
              <a:t>2.  Kesukarelaan, tidak memaksa dan tidak mengintimidasi</a:t>
            </a:r>
          </a:p>
          <a:p>
            <a:pPr marL="1371600" indent="-1371600">
              <a:buNone/>
            </a:pPr>
            <a:r>
              <a:rPr lang="id-ID" sz="8000" dirty="0">
                <a:latin typeface="Tahoma" pitchFamily="34" charset="0"/>
                <a:ea typeface="Tahoma" pitchFamily="34" charset="0"/>
                <a:cs typeface="Tahoma" pitchFamily="34" charset="0"/>
              </a:rPr>
              <a:t>   </a:t>
            </a:r>
            <a:r>
              <a:rPr lang="id-ID" sz="8000" dirty="0">
                <a:latin typeface="Adobe Arabic" pitchFamily="18" charset="-78"/>
                <a:ea typeface="Tahoma" pitchFamily="34" charset="0"/>
                <a:cs typeface="Adobe Arabic" pitchFamily="18" charset="-78"/>
              </a:rPr>
              <a:t> </a:t>
            </a:r>
            <a:r>
              <a:rPr lang="id-ID" sz="11200" dirty="0">
                <a:latin typeface="Adobe Arabic" pitchFamily="18" charset="-78"/>
                <a:cs typeface="Adobe Arabic" pitchFamily="18" charset="-78"/>
              </a:rPr>
              <a:t>(</a:t>
            </a:r>
            <a:r>
              <a:rPr lang="ar-SA" sz="11200" dirty="0">
                <a:latin typeface="Adobe Arabic" pitchFamily="18" charset="-78"/>
                <a:cs typeface="Adobe Arabic" pitchFamily="18" charset="-78"/>
              </a:rPr>
              <a:t>تَطَوُّعِيًا لَا إِكْرَاهًا وَلَا اِجْبَارًا</a:t>
            </a:r>
            <a:r>
              <a:rPr lang="id-ID" sz="11200" dirty="0">
                <a:latin typeface="Adobe Arabic" pitchFamily="18" charset="-78"/>
                <a:cs typeface="Adobe Arabic" pitchFamily="18" charset="-78"/>
              </a:rPr>
              <a:t>)</a:t>
            </a:r>
            <a:r>
              <a:rPr lang="id-ID" sz="11200" dirty="0">
                <a:latin typeface="Adobe Hebrew" pitchFamily="18" charset="-79"/>
                <a:cs typeface="Adobe Hebrew" pitchFamily="18" charset="-79"/>
              </a:rPr>
              <a:t>,</a:t>
            </a:r>
            <a:r>
              <a:rPr lang="id-ID" sz="11200" dirty="0">
                <a:latin typeface="Tahoma" pitchFamily="34" charset="0"/>
                <a:ea typeface="Tahoma" pitchFamily="34" charset="0"/>
                <a:cs typeface="Tahoma" pitchFamily="34" charset="0"/>
              </a:rPr>
              <a:t> </a:t>
            </a:r>
          </a:p>
          <a:p>
            <a:pPr marL="1371600" indent="-1371600">
              <a:buNone/>
            </a:pPr>
            <a:r>
              <a:rPr lang="id-ID" sz="11200" dirty="0">
                <a:latin typeface="Tahoma" pitchFamily="34" charset="0"/>
                <a:ea typeface="Tahoma" pitchFamily="34" charset="0"/>
                <a:cs typeface="Tahoma" pitchFamily="34" charset="0"/>
              </a:rPr>
              <a:t>3.</a:t>
            </a:r>
            <a:r>
              <a:rPr lang="id-ID" sz="8000" dirty="0">
                <a:latin typeface="Tahoma" pitchFamily="34" charset="0"/>
                <a:ea typeface="Tahoma" pitchFamily="34" charset="0"/>
                <a:cs typeface="Tahoma" pitchFamily="34" charset="0"/>
              </a:rPr>
              <a:t>Toleransi, tdk egois dan tdk fanatis</a:t>
            </a:r>
            <a:r>
              <a:rPr lang="id-ID" sz="9600" dirty="0">
                <a:latin typeface="Tahoma" pitchFamily="34" charset="0"/>
                <a:ea typeface="Tahoma" pitchFamily="34" charset="0"/>
                <a:cs typeface="Tahoma" pitchFamily="34" charset="0"/>
              </a:rPr>
              <a:t> </a:t>
            </a:r>
            <a:r>
              <a:rPr lang="id-ID" sz="11200" dirty="0">
                <a:latin typeface="Adobe Arabic" pitchFamily="18" charset="-78"/>
                <a:cs typeface="Adobe Arabic" pitchFamily="18" charset="-78"/>
              </a:rPr>
              <a:t>(</a:t>
            </a:r>
            <a:r>
              <a:rPr lang="ar-SA" sz="11200" dirty="0">
                <a:latin typeface="Adobe Arabic" pitchFamily="18" charset="-78"/>
                <a:cs typeface="Adobe Arabic" pitchFamily="18" charset="-78"/>
              </a:rPr>
              <a:t>تَسَامُحِيًّا لَا أَنَانِيًّا وَلَا تَعَاصُبِيًّا</a:t>
            </a:r>
            <a:r>
              <a:rPr lang="id-ID" sz="3800" dirty="0">
                <a:latin typeface="Adobe Arabic" pitchFamily="18" charset="-78"/>
                <a:cs typeface="Adobe Arabic" pitchFamily="18" charset="-78"/>
              </a:rPr>
              <a:t>)</a:t>
            </a:r>
            <a:r>
              <a:rPr lang="id-ID" sz="3800" dirty="0">
                <a:latin typeface="Adobe Hebrew" pitchFamily="18" charset="-79"/>
                <a:cs typeface="Adobe Hebrew" pitchFamily="18" charset="-79"/>
              </a:rPr>
              <a:t>.</a:t>
            </a:r>
            <a:endParaRPr lang="id-ID" sz="9600" dirty="0">
              <a:latin typeface="Tahoma" pitchFamily="34" charset="0"/>
              <a:ea typeface="Tahoma" pitchFamily="34" charset="0"/>
              <a:cs typeface="Tahoma" pitchFamily="34" charset="0"/>
            </a:endParaRPr>
          </a:p>
          <a:p>
            <a:pPr marL="1371600" indent="-1371600">
              <a:buNone/>
            </a:pPr>
            <a:r>
              <a:rPr lang="id-ID" sz="9600" dirty="0">
                <a:latin typeface="Tahoma" pitchFamily="34" charset="0"/>
                <a:ea typeface="Tahoma" pitchFamily="34" charset="0"/>
                <a:cs typeface="Tahoma" pitchFamily="34" charset="0"/>
              </a:rPr>
              <a:t>    </a:t>
            </a:r>
            <a:r>
              <a:rPr lang="id-ID" sz="8000" dirty="0">
                <a:latin typeface="Tahoma" pitchFamily="34" charset="0"/>
                <a:ea typeface="Tahoma" pitchFamily="34" charset="0"/>
                <a:cs typeface="Tahoma" pitchFamily="34" charset="0"/>
              </a:rPr>
              <a:t>Prinsip dlm membangun hub antara muslim dan non muslim hrs </a:t>
            </a:r>
          </a:p>
          <a:p>
            <a:pPr marL="1371600" indent="-1371600">
              <a:buNone/>
            </a:pPr>
            <a:r>
              <a:rPr lang="id-ID" sz="8000" dirty="0">
                <a:latin typeface="Tahoma" pitchFamily="34" charset="0"/>
                <a:ea typeface="Tahoma" pitchFamily="34" charset="0"/>
                <a:cs typeface="Tahoma" pitchFamily="34" charset="0"/>
              </a:rPr>
              <a:t>     menggunakan kaidah </a:t>
            </a:r>
            <a:r>
              <a:rPr lang="id-ID" sz="9600" dirty="0">
                <a:latin typeface="Adobe Arabic" pitchFamily="18" charset="-78"/>
                <a:ea typeface="Tahoma" pitchFamily="34" charset="0"/>
                <a:cs typeface="Adobe Arabic" pitchFamily="18" charset="-78"/>
              </a:rPr>
              <a:t> (</a:t>
            </a:r>
            <a:r>
              <a:rPr lang="ar-SA" sz="9600" dirty="0">
                <a:latin typeface="Adobe Arabic" pitchFamily="18" charset="-78"/>
                <a:cs typeface="Adobe Arabic" pitchFamily="18" charset="-78"/>
              </a:rPr>
              <a:t>لَكُمْ دِينُكُمْ وَلِيَ دِينِ</a:t>
            </a:r>
            <a:r>
              <a:rPr lang="id-ID" sz="9600" dirty="0">
                <a:latin typeface="Adobe Hebrew" pitchFamily="18" charset="-79"/>
                <a:cs typeface="Adobe Hebrew" pitchFamily="18" charset="-79"/>
              </a:rPr>
              <a:t>)</a:t>
            </a:r>
            <a:r>
              <a:rPr lang="id-ID" sz="9600" dirty="0"/>
              <a:t>,</a:t>
            </a:r>
            <a:r>
              <a:rPr lang="id-ID" sz="8000" dirty="0"/>
              <a:t> </a:t>
            </a:r>
            <a:r>
              <a:rPr lang="id-ID" sz="8000" dirty="0">
                <a:latin typeface="Tahoma" pitchFamily="34" charset="0"/>
                <a:ea typeface="Tahoma" pitchFamily="34" charset="0"/>
                <a:cs typeface="Tahoma" pitchFamily="34" charset="0"/>
              </a:rPr>
              <a:t>artinya : </a:t>
            </a:r>
            <a:r>
              <a:rPr lang="id-ID" sz="8000" i="1" dirty="0">
                <a:latin typeface="Tahoma" pitchFamily="34" charset="0"/>
                <a:ea typeface="Tahoma" pitchFamily="34" charset="0"/>
                <a:cs typeface="Tahoma" pitchFamily="34" charset="0"/>
              </a:rPr>
              <a:t>bagimu </a:t>
            </a:r>
          </a:p>
          <a:p>
            <a:pPr marL="1371600" indent="-1371600">
              <a:buNone/>
            </a:pPr>
            <a:r>
              <a:rPr lang="id-ID" sz="8000" i="1" dirty="0">
                <a:latin typeface="Tahoma" pitchFamily="34" charset="0"/>
                <a:ea typeface="Tahoma" pitchFamily="34" charset="0"/>
                <a:cs typeface="Tahoma" pitchFamily="34" charset="0"/>
              </a:rPr>
              <a:t>     agamamu dan bagiku agamaku</a:t>
            </a:r>
            <a:r>
              <a:rPr lang="id-ID" sz="8000" dirty="0">
                <a:latin typeface="Tahoma" pitchFamily="34" charset="0"/>
                <a:ea typeface="Tahoma" pitchFamily="34" charset="0"/>
                <a:cs typeface="Tahoma" pitchFamily="34" charset="0"/>
              </a:rPr>
              <a:t>. Sedangkan prinsip dlm</a:t>
            </a:r>
          </a:p>
          <a:p>
            <a:pPr marL="1371600" indent="-1371600">
              <a:buNone/>
            </a:pPr>
            <a:r>
              <a:rPr lang="id-ID" sz="8000" dirty="0">
                <a:latin typeface="Tahoma" pitchFamily="34" charset="0"/>
                <a:ea typeface="Tahoma" pitchFamily="34" charset="0"/>
                <a:cs typeface="Tahoma" pitchFamily="34" charset="0"/>
              </a:rPr>
              <a:t>     membangun hub dg sesama muslim hrs menggunakan kaidah</a:t>
            </a:r>
          </a:p>
          <a:p>
            <a:pPr>
              <a:buNone/>
            </a:pPr>
            <a:r>
              <a:rPr lang="id-ID" sz="8000" dirty="0">
                <a:latin typeface="Tahoma" pitchFamily="34" charset="0"/>
                <a:ea typeface="Tahoma" pitchFamily="34" charset="0"/>
                <a:cs typeface="Tahoma" pitchFamily="34" charset="0"/>
              </a:rPr>
              <a:t>   </a:t>
            </a:r>
            <a:r>
              <a:rPr lang="id-ID" sz="11200" dirty="0">
                <a:latin typeface="Adobe Hebrew" pitchFamily="18" charset="-79"/>
                <a:ea typeface="Tahoma" pitchFamily="34" charset="0"/>
                <a:cs typeface="Adobe Hebrew" pitchFamily="18" charset="-79"/>
              </a:rPr>
              <a:t> </a:t>
            </a:r>
            <a:r>
              <a:rPr lang="id-ID" sz="11200" dirty="0">
                <a:latin typeface="Adobe Arabic" pitchFamily="18" charset="-78"/>
                <a:cs typeface="Adobe Arabic" pitchFamily="18" charset="-78"/>
              </a:rPr>
              <a:t>(</a:t>
            </a:r>
            <a:r>
              <a:rPr lang="ar-SA" sz="11200" dirty="0">
                <a:latin typeface="Adobe Arabic" pitchFamily="18" charset="-78"/>
                <a:cs typeface="Adobe Arabic" pitchFamily="18" charset="-78"/>
              </a:rPr>
              <a:t>لَنَا مَذْهَبُنَا وَلَكُمْ مَذْهَبُكُمْ</a:t>
            </a:r>
            <a:r>
              <a:rPr lang="id-ID" sz="11200" dirty="0">
                <a:latin typeface="Adobe Arabic" pitchFamily="18" charset="-78"/>
                <a:cs typeface="Adobe Arabic" pitchFamily="18" charset="-78"/>
              </a:rPr>
              <a:t>)</a:t>
            </a:r>
            <a:r>
              <a:rPr lang="id-ID" sz="11200" dirty="0"/>
              <a:t>,</a:t>
            </a:r>
            <a:r>
              <a:rPr lang="id-ID" sz="8000" dirty="0"/>
              <a:t> </a:t>
            </a:r>
            <a:r>
              <a:rPr lang="id-ID" sz="8000" dirty="0">
                <a:latin typeface="Tahoma" pitchFamily="34" charset="0"/>
                <a:ea typeface="Tahoma" pitchFamily="34" charset="0"/>
                <a:cs typeface="Tahoma" pitchFamily="34" charset="0"/>
              </a:rPr>
              <a:t>artinya : </a:t>
            </a:r>
            <a:r>
              <a:rPr lang="id-ID" sz="8000" i="1" dirty="0">
                <a:latin typeface="Tahoma" pitchFamily="34" charset="0"/>
                <a:ea typeface="Tahoma" pitchFamily="34" charset="0"/>
                <a:cs typeface="Tahoma" pitchFamily="34" charset="0"/>
              </a:rPr>
              <a:t>bagi kami adalah sesuai madzhab kami, dan bagi kamu adalah sesuai madzhab kamu</a:t>
            </a:r>
            <a:r>
              <a:rPr lang="id-ID" sz="8000" dirty="0">
                <a:latin typeface="Tahoma" pitchFamily="34" charset="0"/>
                <a:ea typeface="Tahoma" pitchFamily="34" charset="0"/>
                <a:cs typeface="Tahoma" pitchFamily="34" charset="0"/>
              </a:rPr>
              <a:t>.</a:t>
            </a:r>
          </a:p>
          <a:p>
            <a:pPr>
              <a:buNone/>
            </a:pPr>
            <a:r>
              <a:rPr lang="id-ID" sz="8000" dirty="0">
                <a:latin typeface="Tahoma" pitchFamily="34" charset="0"/>
                <a:ea typeface="Tahoma" pitchFamily="34" charset="0"/>
                <a:cs typeface="Tahoma" pitchFamily="34" charset="0"/>
              </a:rPr>
              <a:t>4.  Saling mencintai, tdk saling bermusuhan dan membenci</a:t>
            </a:r>
            <a:r>
              <a:rPr lang="id-ID" sz="2000" dirty="0">
                <a:latin typeface="Tahoma" pitchFamily="34" charset="0"/>
                <a:ea typeface="Tahoma" pitchFamily="34" charset="0"/>
                <a:cs typeface="Tahoma" pitchFamily="34" charset="0"/>
              </a:rPr>
              <a:t>i</a:t>
            </a:r>
            <a:r>
              <a:rPr lang="id-ID" sz="24000" dirty="0">
                <a:latin typeface="Tahoma" pitchFamily="34" charset="0"/>
                <a:ea typeface="Tahoma" pitchFamily="34" charset="0"/>
                <a:cs typeface="Tahoma" pitchFamily="34" charset="0"/>
              </a:rPr>
              <a:t> </a:t>
            </a:r>
          </a:p>
          <a:p>
            <a:pPr>
              <a:buNone/>
            </a:pPr>
            <a:r>
              <a:rPr lang="id-ID" sz="9600" dirty="0">
                <a:latin typeface="Adobe Hebrew" pitchFamily="18" charset="-79"/>
                <a:cs typeface="Adobe Hebrew" pitchFamily="18" charset="-79"/>
              </a:rPr>
              <a:t>    </a:t>
            </a:r>
            <a:r>
              <a:rPr lang="id-ID" sz="11200" dirty="0">
                <a:latin typeface="Adobe Arabic" pitchFamily="18" charset="-78"/>
                <a:cs typeface="Adobe Arabic" pitchFamily="18" charset="-78"/>
              </a:rPr>
              <a:t>(</a:t>
            </a:r>
            <a:r>
              <a:rPr lang="ar-SA" sz="11200" dirty="0">
                <a:latin typeface="Adobe Arabic" pitchFamily="18" charset="-78"/>
                <a:cs typeface="Adobe Arabic" pitchFamily="18" charset="-78"/>
              </a:rPr>
              <a:t>تَوَدُّدِيًّا لَا تَخَاصُمِيًّا وَلَا تَبَاغُضِيًّا</a:t>
            </a:r>
            <a:r>
              <a:rPr lang="id-ID" sz="11200" dirty="0">
                <a:latin typeface="Adobe Arabic" pitchFamily="18" charset="-78"/>
                <a:cs typeface="Adobe Arabic" pitchFamily="18" charset="-78"/>
              </a:rPr>
              <a:t>).</a:t>
            </a:r>
            <a:r>
              <a:rPr lang="id-ID" sz="9600" dirty="0">
                <a:latin typeface="Tahoma" pitchFamily="34" charset="0"/>
                <a:ea typeface="Tahoma" pitchFamily="34" charset="0"/>
                <a:cs typeface="Tahoma" pitchFamily="34" charset="0"/>
              </a:rPr>
              <a:t> </a:t>
            </a:r>
            <a:r>
              <a:rPr lang="id-ID" sz="8000" dirty="0">
                <a:latin typeface="Tahoma" pitchFamily="34" charset="0"/>
                <a:ea typeface="Tahoma" pitchFamily="34" charset="0"/>
                <a:cs typeface="Tahoma" pitchFamily="34" charset="0"/>
              </a:rPr>
              <a:t>Dlm hal ini perlu dikembangkan persaudaraan antar sesama umat Islam (</a:t>
            </a:r>
            <a:r>
              <a:rPr lang="id-ID" sz="8000" i="1" dirty="0">
                <a:latin typeface="Tahoma" pitchFamily="34" charset="0"/>
                <a:ea typeface="Tahoma" pitchFamily="34" charset="0"/>
                <a:cs typeface="Tahoma" pitchFamily="34" charset="0"/>
              </a:rPr>
              <a:t>ukhuwah Islamiyah</a:t>
            </a:r>
            <a:r>
              <a:rPr lang="id-ID" sz="8000" dirty="0">
                <a:latin typeface="Tahoma" pitchFamily="34" charset="0"/>
                <a:ea typeface="Tahoma" pitchFamily="34" charset="0"/>
                <a:cs typeface="Tahoma" pitchFamily="34" charset="0"/>
              </a:rPr>
              <a:t>), persaudaraan antar sesama warga bangsa (</a:t>
            </a:r>
            <a:r>
              <a:rPr lang="id-ID" sz="8000" i="1" dirty="0">
                <a:latin typeface="Tahoma" pitchFamily="34" charset="0"/>
                <a:ea typeface="Tahoma" pitchFamily="34" charset="0"/>
                <a:cs typeface="Tahoma" pitchFamily="34" charset="0"/>
              </a:rPr>
              <a:t>ukhuwah wathaniyah</a:t>
            </a:r>
            <a:r>
              <a:rPr lang="id-ID" sz="8000" dirty="0">
                <a:latin typeface="Tahoma" pitchFamily="34" charset="0"/>
                <a:ea typeface="Tahoma" pitchFamily="34" charset="0"/>
                <a:cs typeface="Tahoma" pitchFamily="34" charset="0"/>
              </a:rPr>
              <a:t>), dan persaudaraan antar manusia (</a:t>
            </a:r>
            <a:r>
              <a:rPr lang="id-ID" sz="8000" i="1" dirty="0">
                <a:latin typeface="Tahoma" pitchFamily="34" charset="0"/>
                <a:ea typeface="Tahoma" pitchFamily="34" charset="0"/>
                <a:cs typeface="Tahoma" pitchFamily="34" charset="0"/>
              </a:rPr>
              <a:t>ukhuwah insaniyah</a:t>
            </a:r>
            <a:r>
              <a:rPr lang="id-ID" sz="8000" dirty="0"/>
              <a:t>);</a:t>
            </a:r>
          </a:p>
          <a:p>
            <a:pPr>
              <a:buNone/>
            </a:pPr>
            <a:endParaRPr lang="id-ID" sz="8000" dirty="0">
              <a:latin typeface="Tahoma" pitchFamily="34" charset="0"/>
              <a:ea typeface="Tahoma" pitchFamily="34" charset="0"/>
              <a:cs typeface="Tahoma" pitchFamily="34" charset="0"/>
            </a:endParaRPr>
          </a:p>
          <a:p>
            <a:pPr>
              <a:buNone/>
            </a:pPr>
            <a:endParaRPr lang="id-ID" sz="8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latin typeface="Trajan Pro" pitchFamily="18" charset="0"/>
                <a:ea typeface="Tahoma" pitchFamily="34" charset="0"/>
                <a:cs typeface="Tahoma" pitchFamily="34" charset="0"/>
              </a:rPr>
              <a:t>WAWASAN KEISLAMAN BERVISI KEBANGSAAN</a:t>
            </a:r>
            <a:endParaRPr lang="id-ID" dirty="0"/>
          </a:p>
        </p:txBody>
      </p:sp>
      <p:sp>
        <p:nvSpPr>
          <p:cNvPr id="3" name="Content Placeholder 2"/>
          <p:cNvSpPr>
            <a:spLocks noGrp="1"/>
          </p:cNvSpPr>
          <p:nvPr>
            <p:ph idx="1"/>
          </p:nvPr>
        </p:nvSpPr>
        <p:spPr/>
        <p:txBody>
          <a:bodyPr>
            <a:noAutofit/>
          </a:bodyPr>
          <a:lstStyle/>
          <a:p>
            <a:pPr marL="514350" indent="-514350">
              <a:buAutoNum type="arabicPeriod"/>
            </a:pPr>
            <a:r>
              <a:rPr lang="id-ID" sz="1600" dirty="0"/>
              <a:t>S</a:t>
            </a:r>
            <a:r>
              <a:rPr lang="id-ID" sz="1600" dirty="0">
                <a:latin typeface="Tahoma" pitchFamily="34" charset="0"/>
                <a:ea typeface="Tahoma" pitchFamily="34" charset="0"/>
                <a:cs typeface="Tahoma" pitchFamily="34" charset="0"/>
              </a:rPr>
              <a:t>alah satu wujud dari watak </a:t>
            </a:r>
            <a:r>
              <a:rPr lang="id-ID" sz="1600" i="1" dirty="0">
                <a:latin typeface="Tahoma" pitchFamily="34" charset="0"/>
                <a:ea typeface="Tahoma" pitchFamily="34" charset="0"/>
                <a:cs typeface="Tahoma" pitchFamily="34" charset="0"/>
              </a:rPr>
              <a:t>wasathiyyah</a:t>
            </a:r>
            <a:r>
              <a:rPr lang="id-ID" sz="1600" dirty="0">
                <a:latin typeface="Tahoma" pitchFamily="34" charset="0"/>
                <a:ea typeface="Tahoma" pitchFamily="34" charset="0"/>
                <a:cs typeface="Tahoma" pitchFamily="34" charset="0"/>
              </a:rPr>
              <a:t> dengan pengertian </a:t>
            </a:r>
            <a:r>
              <a:rPr lang="id-ID" sz="1600" i="1" dirty="0">
                <a:latin typeface="Tahoma" pitchFamily="34" charset="0"/>
                <a:ea typeface="Tahoma" pitchFamily="34" charset="0"/>
                <a:cs typeface="Tahoma" pitchFamily="34" charset="0"/>
              </a:rPr>
              <a:t>al-waqi’iyyah</a:t>
            </a:r>
            <a:r>
              <a:rPr lang="id-ID" sz="1600" dirty="0">
                <a:latin typeface="Tahoma" pitchFamily="34" charset="0"/>
                <a:ea typeface="Tahoma" pitchFamily="34" charset="0"/>
                <a:cs typeface="Tahoma" pitchFamily="34" charset="0"/>
              </a:rPr>
              <a:t> (realistis), berpandangan bahwa NKRI dengan Pancasila sebagai dasarnya sebagai sebuah negara yang sah menurut pandangan Islam dan tetap berusaha secara terus menerus melakukan perbaikan sehingga menjadi negara adil makmur berketuhanan Yang Maha Esa;</a:t>
            </a:r>
          </a:p>
          <a:p>
            <a:pPr marL="514350" indent="-514350" algn="just">
              <a:buAutoNum type="arabicPeriod"/>
            </a:pPr>
            <a:r>
              <a:rPr lang="id-ID" sz="1600" dirty="0">
                <a:latin typeface="Tahoma" pitchFamily="34" charset="0"/>
                <a:ea typeface="Tahoma" pitchFamily="34" charset="0"/>
                <a:cs typeface="Tahoma" pitchFamily="34" charset="0"/>
              </a:rPr>
              <a:t>Dasar negara dengan Pancasila sebagai titik temu dan UUD 1945 sebagai tatanan kehidupan bangsa. "Kedua hal itu kita sebut sebagai </a:t>
            </a:r>
            <a:r>
              <a:rPr lang="id-ID" sz="1600" i="1" dirty="0">
                <a:latin typeface="Tahoma" pitchFamily="34" charset="0"/>
                <a:ea typeface="Tahoma" pitchFamily="34" charset="0"/>
                <a:cs typeface="Tahoma" pitchFamily="34" charset="0"/>
              </a:rPr>
              <a:t>ittifaqan akhawiyah</a:t>
            </a:r>
            <a:r>
              <a:rPr lang="id-ID" sz="1600" dirty="0">
                <a:latin typeface="Tahoma" pitchFamily="34" charset="0"/>
                <a:ea typeface="Tahoma" pitchFamily="34" charset="0"/>
                <a:cs typeface="Tahoma" pitchFamily="34" charset="0"/>
              </a:rPr>
              <a:t>, kesepakatan saudara sebangsa dan setanah air.  Indonesia bukanlah negara yg berdasarkan agama (Islam), tetapi Indonesia. adalah negara yang lahir atas kesepakatan seluruh elemen bangsa. Krnnya ada yg menyebutkan bahwa Indonesia sebagai </a:t>
            </a:r>
            <a:r>
              <a:rPr lang="id-ID" sz="1600" i="1" dirty="0">
                <a:latin typeface="Tahoma" pitchFamily="34" charset="0"/>
                <a:ea typeface="Tahoma" pitchFamily="34" charset="0"/>
                <a:cs typeface="Tahoma" pitchFamily="34" charset="0"/>
              </a:rPr>
              <a:t>darul mitsaq , atau </a:t>
            </a:r>
            <a:r>
              <a:rPr lang="id-ID" sz="1600" dirty="0">
                <a:latin typeface="Tahoma" pitchFamily="34" charset="0"/>
                <a:ea typeface="Tahoma" pitchFamily="34" charset="0"/>
                <a:cs typeface="Tahoma" pitchFamily="34" charset="0"/>
              </a:rPr>
              <a:t>darul sulh atau wilayah damai, darul ahdi atau wilayah kesepakatan. Indonesia bukan darul Islam (negara Islam);</a:t>
            </a:r>
          </a:p>
          <a:p>
            <a:pPr marL="514350" indent="-514350" algn="just">
              <a:buAutoNum type="arabicPeriod"/>
            </a:pPr>
            <a:r>
              <a:rPr lang="id-ID" sz="1600" dirty="0"/>
              <a:t>Mendukung kebijakan pimpinan UIN Raden Intan Lampung  untuk mengarusutamakan  paham keislaman yang bervisi kebangsaan melalui pengembangaan kurikulum, kajian keagamaan, kegiatan UKM dan aktifitas kampus lainnya, serta mendorong pimpinan UIN </a:t>
            </a:r>
            <a:r>
              <a:rPr lang="id-ID" sz="1600" dirty="0">
                <a:latin typeface="Tahoma" pitchFamily="34" charset="0"/>
                <a:ea typeface="Tahoma" pitchFamily="34" charset="0"/>
                <a:cs typeface="Tahoma" pitchFamily="34" charset="0"/>
              </a:rPr>
              <a:t>untuk menyusun regulasi tentang standarisasi kajian keislaman dan menyusun modul/model pembinaannya. . </a:t>
            </a:r>
            <a:br>
              <a:rPr lang="id-ID" sz="1600" dirty="0"/>
            </a:br>
            <a:r>
              <a:rPr lang="id-ID" sz="1600" dirty="0"/>
              <a:t> </a:t>
            </a:r>
            <a:br>
              <a:rPr lang="id-ID" sz="1600" dirty="0"/>
            </a:br>
            <a:endParaRPr lang="id-ID" sz="1600" dirty="0">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a:latin typeface="Trajan Pro" pitchFamily="18" charset="0"/>
                <a:ea typeface="Tahoma" pitchFamily="34" charset="0"/>
                <a:cs typeface="Tahoma" pitchFamily="34" charset="0"/>
              </a:rPr>
              <a:t>ISLAM, PERDAMAIAN DAN TOLERANSI (1)</a:t>
            </a:r>
            <a:endParaRPr lang="id-ID" sz="2800" b="1" dirty="0">
              <a:latin typeface="Trajan Pro" pitchFamily="18" charset="0"/>
            </a:endParaRPr>
          </a:p>
        </p:txBody>
      </p:sp>
      <p:sp>
        <p:nvSpPr>
          <p:cNvPr id="3" name="Content Placeholder 2"/>
          <p:cNvSpPr>
            <a:spLocks noGrp="1"/>
          </p:cNvSpPr>
          <p:nvPr>
            <p:ph idx="1"/>
          </p:nvPr>
        </p:nvSpPr>
        <p:spPr/>
        <p:txBody>
          <a:bodyPr>
            <a:normAutofit fontScale="85000" lnSpcReduction="10000"/>
          </a:bodyPr>
          <a:lstStyle/>
          <a:p>
            <a:pPr marL="514350" indent="-514350" algn="just">
              <a:buFont typeface="+mj-lt"/>
              <a:buAutoNum type="arabicPeriod"/>
            </a:pPr>
            <a:r>
              <a:rPr lang="en-US" dirty="0" err="1">
                <a:latin typeface="Tahoma" pitchFamily="34" charset="0"/>
                <a:ea typeface="Tahoma" pitchFamily="34" charset="0"/>
                <a:cs typeface="Tahoma" pitchFamily="34" charset="0"/>
              </a:rPr>
              <a:t>Prinsip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perdamaian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ini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sejalan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missi</a:t>
            </a:r>
            <a:r>
              <a:rPr lang="en-US" dirty="0">
                <a:latin typeface="Tahoma" pitchFamily="34" charset="0"/>
                <a:ea typeface="Tahoma" pitchFamily="34" charset="0"/>
                <a:cs typeface="Tahoma" pitchFamily="34" charset="0"/>
              </a:rPr>
              <a:t> Islam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Rahmatan</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lil</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alamin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yakni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rahmat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bagi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sebagaimana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ditegaskan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Q.S. Al-</a:t>
            </a:r>
            <a:r>
              <a:rPr lang="en-US" dirty="0" err="1">
                <a:latin typeface="Tahoma" pitchFamily="34" charset="0"/>
                <a:ea typeface="Tahoma" pitchFamily="34" charset="0"/>
                <a:cs typeface="Tahoma" pitchFamily="34" charset="0"/>
              </a:rPr>
              <a:t>Anbiya</a:t>
            </a:r>
            <a:r>
              <a:rPr lang="en-US" dirty="0">
                <a:latin typeface="Tahoma" pitchFamily="34" charset="0"/>
                <a:ea typeface="Tahoma" pitchFamily="34" charset="0"/>
                <a:cs typeface="Tahoma" pitchFamily="34" charset="0"/>
              </a:rPr>
              <a:t>’: 107: “</a:t>
            </a:r>
            <a:r>
              <a:rPr lang="en-US" i="1" dirty="0">
                <a:latin typeface="Tahoma" pitchFamily="34" charset="0"/>
                <a:ea typeface="Tahoma" pitchFamily="34" charset="0"/>
                <a:cs typeface="Tahoma" pitchFamily="34" charset="0"/>
              </a:rPr>
              <a:t>Dan </a:t>
            </a:r>
            <a:r>
              <a:rPr lang="en-US" i="1" dirty="0" err="1">
                <a:latin typeface="Tahoma" pitchFamily="34" charset="0"/>
                <a:ea typeface="Tahoma" pitchFamily="34" charset="0"/>
                <a:cs typeface="Tahoma" pitchFamily="34" charset="0"/>
              </a:rPr>
              <a:t>tidak</a:t>
            </a:r>
            <a:r>
              <a:rPr lang="id-ID" i="1" dirty="0">
                <a:latin typeface="Tahoma" pitchFamily="34" charset="0"/>
                <a:ea typeface="Tahoma" pitchFamily="34" charset="0"/>
                <a:cs typeface="Tahoma" pitchFamily="34" charset="0"/>
              </a:rPr>
              <a:t>l</a:t>
            </a:r>
            <a:r>
              <a:rPr lang="en-US" i="1" dirty="0">
                <a:latin typeface="Tahoma" pitchFamily="34" charset="0"/>
                <a:ea typeface="Tahoma" pitchFamily="34" charset="0"/>
                <a:cs typeface="Tahoma" pitchFamily="34" charset="0"/>
              </a:rPr>
              <a:t>ah </a:t>
            </a:r>
            <a:r>
              <a:rPr lang="en-US" i="1" dirty="0" err="1">
                <a:latin typeface="Tahoma" pitchFamily="34" charset="0"/>
                <a:ea typeface="Tahoma" pitchFamily="34" charset="0"/>
                <a:cs typeface="Tahoma" pitchFamily="34" charset="0"/>
              </a:rPr>
              <a:t>Kami</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mengutus</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kamu</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melainkan</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untuk</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menjadi</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rahmat</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bagi</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semesta</a:t>
            </a:r>
            <a:r>
              <a:rPr lang="en-US" i="1" dirty="0">
                <a:latin typeface="Tahoma" pitchFamily="34" charset="0"/>
                <a:ea typeface="Tahoma" pitchFamily="34" charset="0"/>
                <a:cs typeface="Tahoma" pitchFamily="34" charset="0"/>
              </a:rPr>
              <a:t> </a:t>
            </a:r>
            <a:r>
              <a:rPr lang="en-US" i="1" dirty="0" err="1">
                <a:latin typeface="Tahoma" pitchFamily="34" charset="0"/>
                <a:ea typeface="Tahoma" pitchFamily="34" charset="0"/>
                <a:cs typeface="Tahoma" pitchFamily="34" charset="0"/>
              </a:rPr>
              <a:t>alam</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514350" indent="-514350" algn="just">
              <a:buFont typeface="+mj-lt"/>
              <a:buAutoNum type="arabicPeriod"/>
            </a:pPr>
            <a:r>
              <a:rPr lang="id-ID" dirty="0">
                <a:latin typeface="Tahoma" pitchFamily="34" charset="0"/>
                <a:ea typeface="Tahoma" pitchFamily="34" charset="0"/>
                <a:cs typeface="Tahoma" pitchFamily="34" charset="0"/>
              </a:rPr>
              <a:t>P</a:t>
            </a:r>
            <a:r>
              <a:rPr lang="es-ES" dirty="0" err="1">
                <a:latin typeface="Tahoma" pitchFamily="34" charset="0"/>
                <a:ea typeface="Tahoma" pitchFamily="34" charset="0"/>
                <a:cs typeface="Tahoma" pitchFamily="34" charset="0"/>
              </a:rPr>
              <a:t>rinsip</a:t>
            </a:r>
            <a:r>
              <a:rPr lang="es-ES" dirty="0">
                <a:latin typeface="Tahoma" pitchFamily="34" charset="0"/>
                <a:ea typeface="Tahoma" pitchFamily="34" charset="0"/>
                <a:cs typeface="Tahoma" pitchFamily="34" charset="0"/>
              </a:rPr>
              <a:t> </a:t>
            </a:r>
            <a:r>
              <a:rPr lang="es-ES" dirty="0" err="1">
                <a:latin typeface="Tahoma" pitchFamily="34" charset="0"/>
                <a:ea typeface="Tahoma" pitchFamily="34" charset="0"/>
                <a:cs typeface="Tahoma" pitchFamily="34" charset="0"/>
              </a:rPr>
              <a:t>ini</a:t>
            </a:r>
            <a:r>
              <a:rPr lang="es-ES" dirty="0">
                <a:latin typeface="Tahoma" pitchFamily="34" charset="0"/>
                <a:ea typeface="Tahoma" pitchFamily="34" charset="0"/>
                <a:cs typeface="Tahoma" pitchFamily="34" charset="0"/>
              </a:rPr>
              <a:t> juga </a:t>
            </a:r>
            <a:r>
              <a:rPr lang="es-ES" dirty="0" err="1">
                <a:latin typeface="Tahoma" pitchFamily="34" charset="0"/>
                <a:ea typeface="Tahoma" pitchFamily="34" charset="0"/>
                <a:cs typeface="Tahoma" pitchFamily="34" charset="0"/>
              </a:rPr>
              <a:t>didasarkan</a:t>
            </a:r>
            <a:r>
              <a:rPr lang="es-ES" dirty="0">
                <a:latin typeface="Tahoma" pitchFamily="34" charset="0"/>
                <a:ea typeface="Tahoma" pitchFamily="34" charset="0"/>
                <a:cs typeface="Tahoma" pitchFamily="34" charset="0"/>
              </a:rPr>
              <a:t> pada Q.S. al-</a:t>
            </a:r>
            <a:r>
              <a:rPr lang="es-ES" dirty="0" err="1">
                <a:latin typeface="Tahoma" pitchFamily="34" charset="0"/>
                <a:ea typeface="Tahoma" pitchFamily="34" charset="0"/>
                <a:cs typeface="Tahoma" pitchFamily="34" charset="0"/>
              </a:rPr>
              <a:t>Hujarat</a:t>
            </a:r>
            <a:r>
              <a:rPr lang="es-ES" dirty="0">
                <a:latin typeface="Tahoma" pitchFamily="34" charset="0"/>
                <a:ea typeface="Tahoma" pitchFamily="34" charset="0"/>
                <a:cs typeface="Tahoma" pitchFamily="34" charset="0"/>
              </a:rPr>
              <a:t>: 11: “</a:t>
            </a:r>
            <a:r>
              <a:rPr lang="es-ES" i="1" dirty="0" err="1">
                <a:latin typeface="Tahoma" pitchFamily="34" charset="0"/>
                <a:ea typeface="Tahoma" pitchFamily="34" charset="0"/>
                <a:cs typeface="Tahoma" pitchFamily="34" charset="0"/>
              </a:rPr>
              <a:t>Wahai</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manusia</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sesungguhnya</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Aku</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ciptakan</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kalian</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dalam</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bentuk</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laki-laki</a:t>
            </a:r>
            <a:r>
              <a:rPr lang="es-ES" i="1" dirty="0">
                <a:latin typeface="Tahoma" pitchFamily="34" charset="0"/>
                <a:ea typeface="Tahoma" pitchFamily="34" charset="0"/>
                <a:cs typeface="Tahoma" pitchFamily="34" charset="0"/>
              </a:rPr>
              <a:t> dan </a:t>
            </a:r>
            <a:r>
              <a:rPr lang="es-ES" i="1" dirty="0" err="1">
                <a:latin typeface="Tahoma" pitchFamily="34" charset="0"/>
                <a:ea typeface="Tahoma" pitchFamily="34" charset="0"/>
                <a:cs typeface="Tahoma" pitchFamily="34" charset="0"/>
              </a:rPr>
              <a:t>perempuan</a:t>
            </a:r>
            <a:r>
              <a:rPr lang="es-ES" i="1" dirty="0">
                <a:latin typeface="Tahoma" pitchFamily="34" charset="0"/>
                <a:ea typeface="Tahoma" pitchFamily="34" charset="0"/>
                <a:cs typeface="Tahoma" pitchFamily="34" charset="0"/>
              </a:rPr>
              <a:t>, dan </a:t>
            </a:r>
            <a:r>
              <a:rPr lang="es-ES" i="1" dirty="0" err="1">
                <a:latin typeface="Tahoma" pitchFamily="34" charset="0"/>
                <a:ea typeface="Tahoma" pitchFamily="34" charset="0"/>
                <a:cs typeface="Tahoma" pitchFamily="34" charset="0"/>
              </a:rPr>
              <a:t>Aku</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ciptakan</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kalian</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dalam</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bentuk</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berbangsa</a:t>
            </a:r>
            <a:r>
              <a:rPr lang="es-ES" i="1" dirty="0">
                <a:latin typeface="Tahoma" pitchFamily="34" charset="0"/>
                <a:ea typeface="Tahoma" pitchFamily="34" charset="0"/>
                <a:cs typeface="Tahoma" pitchFamily="34" charset="0"/>
              </a:rPr>
              <a:t> dan </a:t>
            </a:r>
            <a:r>
              <a:rPr lang="es-ES" i="1" dirty="0" err="1">
                <a:latin typeface="Tahoma" pitchFamily="34" charset="0"/>
                <a:ea typeface="Tahoma" pitchFamily="34" charset="0"/>
                <a:cs typeface="Tahoma" pitchFamily="34" charset="0"/>
              </a:rPr>
              <a:t>bersuku-suku</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agar</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kalian</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saling</a:t>
            </a:r>
            <a:r>
              <a:rPr lang="es-ES" i="1" dirty="0">
                <a:latin typeface="Tahoma" pitchFamily="34" charset="0"/>
                <a:ea typeface="Tahoma" pitchFamily="34" charset="0"/>
                <a:cs typeface="Tahoma" pitchFamily="34" charset="0"/>
              </a:rPr>
              <a:t> </a:t>
            </a:r>
            <a:r>
              <a:rPr lang="es-ES" i="1" dirty="0" err="1">
                <a:latin typeface="Tahoma" pitchFamily="34" charset="0"/>
                <a:ea typeface="Tahoma" pitchFamily="34" charset="0"/>
                <a:cs typeface="Tahoma" pitchFamily="34" charset="0"/>
              </a:rPr>
              <a:t>mengenal</a:t>
            </a:r>
            <a:r>
              <a:rPr lang="es-ES" i="1" dirty="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a:p>
            <a:pPr algn="just"/>
            <a:endParaRPr lang="id-ID" dirty="0">
              <a:latin typeface="Tahoma" pitchFamily="34" charset="0"/>
              <a:ea typeface="Tahoma" pitchFamily="34" charset="0"/>
              <a:cs typeface="Tahoma" pitchFamily="34" charset="0"/>
            </a:endParaRPr>
          </a:p>
          <a:p>
            <a:pPr marL="514350" indent="-514350">
              <a:buFont typeface="+mj-lt"/>
              <a:buAutoNum type="arabicPeriod"/>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1607</TotalTime>
  <Words>1312</Words>
  <Application>Microsoft Office PowerPoint</Application>
  <PresentationFormat>On-screen Show (4:3)</PresentationFormat>
  <Paragraphs>71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Adobe Arabic</vt:lpstr>
      <vt:lpstr>Adobe Hebrew</vt:lpstr>
      <vt:lpstr>Calibri</vt:lpstr>
      <vt:lpstr>Constantia</vt:lpstr>
      <vt:lpstr>Tahoma</vt:lpstr>
      <vt:lpstr>Trajan Pro</vt:lpstr>
      <vt:lpstr>Wingdings 2</vt:lpstr>
      <vt:lpstr>Flow</vt:lpstr>
      <vt:lpstr>WAWASAN KEISLAMAN BERVISI KEINDONESIAAN</vt:lpstr>
      <vt:lpstr>PENDAHULUAN (1)</vt:lpstr>
      <vt:lpstr>PENDAHULUAN (2)</vt:lpstr>
      <vt:lpstr> FIKRAH KEISLAMAN MAINSTREAM DI INDONESIA </vt:lpstr>
      <vt:lpstr>ANCAMAN FAHAM KEAGAMAAN NON MAINSTREAM</vt:lpstr>
      <vt:lpstr>FIKRAH ISLAM WASATIYAH DLM BERBAGAI PERSPEKTIF  </vt:lpstr>
      <vt:lpstr>kaidah fikroh islam wasatiyah (1)</vt:lpstr>
      <vt:lpstr>WAWASAN KEISLAMAN BERVISI KEBANGSAAN</vt:lpstr>
      <vt:lpstr>ISLAM, PERDAMAIAN DAN TOLERANSI (1)</vt:lpstr>
      <vt:lpstr>ISLAM, PERDAMAIAN DAN TOLERANSI (2)</vt:lpstr>
      <vt:lpstr>PENGUATAN TOLERANSI</vt:lpstr>
      <vt:lpstr>AGAMA MENJADI PEREKAT, BILA: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WAWASAN KEISLAMAN DALAM KONTEK KEINDONESIAAN</dc:title>
  <dc:creator>USER</dc:creator>
  <cp:lastModifiedBy>IAIN !</cp:lastModifiedBy>
  <cp:revision>119</cp:revision>
  <dcterms:created xsi:type="dcterms:W3CDTF">2006-08-16T00:00:00Z</dcterms:created>
  <dcterms:modified xsi:type="dcterms:W3CDTF">2018-08-10T00:54:34Z</dcterms:modified>
</cp:coreProperties>
</file>